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5"/>
  </p:notesMasterIdLst>
  <p:sldIdLst>
    <p:sldId id="257" r:id="rId4"/>
    <p:sldId id="269"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7" r:id="rId21"/>
    <p:sldId id="288" r:id="rId22"/>
    <p:sldId id="289" r:id="rId23"/>
    <p:sldId id="29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72" autoAdjust="0"/>
  </p:normalViewPr>
  <p:slideViewPr>
    <p:cSldViewPr>
      <p:cViewPr>
        <p:scale>
          <a:sx n="104" d="100"/>
          <a:sy n="104" d="100"/>
        </p:scale>
        <p:origin x="-11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69BD5-665F-4DD3-95C2-570E5AE69A59}" type="datetimeFigureOut">
              <a:rPr lang="en-US" smtClean="0"/>
              <a:pPr/>
              <a:t>10/4/2011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AFF443-48A1-445F-9E75-FCB18743A409}" type="slidenum">
              <a:rPr lang="en-US" smtClean="0"/>
              <a:pPr/>
              <a:t>‹#›</a:t>
            </a:fld>
            <a:endParaRPr lang="en-US"/>
          </a:p>
        </p:txBody>
      </p:sp>
    </p:spTree>
    <p:extLst>
      <p:ext uri="{BB962C8B-B14F-4D97-AF65-F5344CB8AC3E}">
        <p14:creationId xmlns:p14="http://schemas.microsoft.com/office/powerpoint/2010/main" val="56201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10/4/2011 8:42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DFD63C30-E707-44C8-8435-50040C773A2C}" type="slidenum">
              <a:rPr lang="en-US" smtClean="0"/>
              <a:pPr/>
              <a:t>10</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p:spPr>
        <p:txBody>
          <a:bodyPr/>
          <a:lstStyle/>
          <a:p>
            <a:fld id="{1D2CA20B-55FE-4A94-953E-90DC97EE0161}" type="slidenum">
              <a:rPr lang="en-US" smtClean="0"/>
              <a:pPr/>
              <a:t>11</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31"/>
          <p:cNvSpPr>
            <a:spLocks noGrp="1" noChangeArrowheads="1"/>
          </p:cNvSpPr>
          <p:nvPr>
            <p:ph type="sldNum" sz="quarter" idx="5"/>
          </p:nvPr>
        </p:nvSpPr>
        <p:spPr>
          <a:noFill/>
        </p:spPr>
        <p:txBody>
          <a:bodyPr/>
          <a:lstStyle/>
          <a:p>
            <a:fld id="{E820E195-7D9F-4A42-984B-F6DADE3DEFB0}" type="slidenum">
              <a:rPr lang="en-US" smtClean="0"/>
              <a:pPr/>
              <a:t>12</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p:spPr>
        <p:txBody>
          <a:bodyPr/>
          <a:lstStyle/>
          <a:p>
            <a:fld id="{7C24791C-B8D4-4F9A-9988-AF2FCA1B60E7}" type="slidenum">
              <a:rPr lang="en-US" smtClean="0"/>
              <a:pPr/>
              <a:t>13</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31"/>
          <p:cNvSpPr>
            <a:spLocks noGrp="1" noChangeArrowheads="1"/>
          </p:cNvSpPr>
          <p:nvPr>
            <p:ph type="sldNum" sz="quarter" idx="5"/>
          </p:nvPr>
        </p:nvSpPr>
        <p:spPr>
          <a:noFill/>
        </p:spPr>
        <p:txBody>
          <a:bodyPr/>
          <a:lstStyle/>
          <a:p>
            <a:fld id="{D1C6CD4A-EE37-481C-B3C8-C50FAC18D777}" type="slidenum">
              <a:rPr lang="en-US" smtClean="0"/>
              <a:pPr/>
              <a:t>14</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a:spLocks noGrp="1" noChangeArrowheads="1"/>
          </p:cNvSpPr>
          <p:nvPr>
            <p:ph type="sldNum" sz="quarter" idx="5"/>
          </p:nvPr>
        </p:nvSpPr>
        <p:spPr>
          <a:noFill/>
        </p:spPr>
        <p:txBody>
          <a:bodyPr/>
          <a:lstStyle/>
          <a:p>
            <a:fld id="{9B95B9EA-46C5-43A9-9CD9-C762DBB373E9}" type="slidenum">
              <a:rPr lang="en-US" smtClean="0"/>
              <a:pPr/>
              <a:t>15</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a:spLocks noGrp="1" noChangeArrowheads="1"/>
          </p:cNvSpPr>
          <p:nvPr>
            <p:ph type="sldNum" sz="quarter" idx="5"/>
          </p:nvPr>
        </p:nvSpPr>
        <p:spPr>
          <a:noFill/>
        </p:spPr>
        <p:txBody>
          <a:bodyPr/>
          <a:lstStyle/>
          <a:p>
            <a:fld id="{465FBA02-6DCD-4625-9B3D-B75411C30C6E}" type="slidenum">
              <a:rPr lang="en-US" smtClean="0"/>
              <a:pPr/>
              <a:t>16</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p:spPr>
        <p:txBody>
          <a:bodyPr/>
          <a:lstStyle/>
          <a:p>
            <a:fld id="{359EC3B0-9870-4359-86AB-F33A496B785D}" type="slidenum">
              <a:rPr lang="en-US" smtClean="0"/>
              <a:pPr/>
              <a:t>17</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p>
            <a:fld id="{1E83072B-3913-441B-B398-104A2E7AEEA6}" type="slidenum">
              <a:rPr lang="en-US" smtClean="0"/>
              <a:pPr/>
              <a:t>18</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p>
            <a:fld id="{19B5A1EB-10FA-4D4F-AE1E-4BF6C5187D3F}" type="slidenum">
              <a:rPr lang="en-US" smtClean="0"/>
              <a:pPr/>
              <a:t>19</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p:spPr>
        <p:txBody>
          <a:bodyPr/>
          <a:lstStyle/>
          <a:p>
            <a:fld id="{7EE53646-F8C5-442E-8252-91459E1EA91D}" type="slidenum">
              <a:rPr lang="en-US" smtClean="0"/>
              <a:pPr/>
              <a:t>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31"/>
          <p:cNvSpPr>
            <a:spLocks noGrp="1" noChangeArrowheads="1"/>
          </p:cNvSpPr>
          <p:nvPr>
            <p:ph type="sldNum" sz="quarter" idx="5"/>
          </p:nvPr>
        </p:nvSpPr>
        <p:spPr>
          <a:noFill/>
        </p:spPr>
        <p:txBody>
          <a:bodyPr/>
          <a:lstStyle/>
          <a:p>
            <a:fld id="{190AB294-F736-4745-A1AF-2E9E206DB3DB}" type="slidenum">
              <a:rPr lang="en-US" smtClean="0"/>
              <a:pPr/>
              <a:t>3</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a:noFill/>
        </p:spPr>
        <p:txBody>
          <a:bodyPr/>
          <a:lstStyle/>
          <a:p>
            <a:fld id="{97C34678-FA68-4BC7-821D-DC9C40539807}" type="slidenum">
              <a:rPr lang="en-US" smtClean="0"/>
              <a:pPr/>
              <a:t>4</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31"/>
          <p:cNvSpPr>
            <a:spLocks noGrp="1" noChangeArrowheads="1"/>
          </p:cNvSpPr>
          <p:nvPr>
            <p:ph type="sldNum" sz="quarter" idx="5"/>
          </p:nvPr>
        </p:nvSpPr>
        <p:spPr>
          <a:noFill/>
        </p:spPr>
        <p:txBody>
          <a:bodyPr/>
          <a:lstStyle/>
          <a:p>
            <a:fld id="{9FA8592D-4F33-4890-8973-D606061D004D}" type="slidenum">
              <a:rPr lang="en-US" smtClean="0"/>
              <a:pPr/>
              <a:t>5</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p:spPr>
        <p:txBody>
          <a:bodyPr/>
          <a:lstStyle/>
          <a:p>
            <a:fld id="{0B239550-6407-4F73-A2D4-EE60D3453C30}" type="slidenum">
              <a:rPr lang="en-US" smtClean="0"/>
              <a:pPr/>
              <a:t>6</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031"/>
          <p:cNvSpPr>
            <a:spLocks noGrp="1" noChangeArrowheads="1"/>
          </p:cNvSpPr>
          <p:nvPr>
            <p:ph type="sldNum" sz="quarter" idx="5"/>
          </p:nvPr>
        </p:nvSpPr>
        <p:spPr>
          <a:noFill/>
        </p:spPr>
        <p:txBody>
          <a:bodyPr/>
          <a:lstStyle/>
          <a:p>
            <a:fld id="{C3E3C07E-6365-4585-B497-5969375E5A56}" type="slidenum">
              <a:rPr lang="en-US" smtClean="0"/>
              <a:pPr/>
              <a:t>7</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a:noFill/>
        </p:spPr>
        <p:txBody>
          <a:bodyPr/>
          <a:lstStyle/>
          <a:p>
            <a:fld id="{E452DDFD-329A-40AE-BA54-EC41178E2073}" type="slidenum">
              <a:rPr lang="en-US" smtClean="0"/>
              <a:pPr/>
              <a:t>8</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p:spPr>
        <p:txBody>
          <a:bodyPr/>
          <a:lstStyle/>
          <a:p>
            <a:fld id="{796F02FC-5187-4ED0-A475-C577594BE4EF}" type="slidenum">
              <a:rPr lang="en-US" smtClean="0"/>
              <a:pPr/>
              <a:t>9</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86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681913" cy="1523495"/>
          </a:xfrm>
        </p:spPr>
        <p:txBody>
          <a:bodyPr/>
          <a:lstStyle/>
          <a:p>
            <a:pPr algn="ctr"/>
            <a:r>
              <a:rPr lang="en-US" dirty="0" smtClean="0"/>
              <a:t>The Role of Community Health Centers</a:t>
            </a:r>
            <a:endParaRPr lang="en-US" dirty="0"/>
          </a:p>
        </p:txBody>
      </p:sp>
      <p:pic>
        <p:nvPicPr>
          <p:cNvPr id="79874" name="Picture 2" descr="http://t3.gstatic.com/images?q=tbn:ANd9GcQt4DAjkNgFxlRMglDvE3Y2SCeJwNVAvSdU0R3kUU4mloA5pdN61w"/>
          <p:cNvPicPr>
            <a:picLocks noChangeAspect="1" noChangeArrowheads="1"/>
          </p:cNvPicPr>
          <p:nvPr/>
        </p:nvPicPr>
        <p:blipFill>
          <a:blip r:embed="rId3" cstate="print"/>
          <a:srcRect l="39655"/>
          <a:stretch>
            <a:fillRect/>
          </a:stretch>
        </p:blipFill>
        <p:spPr bwMode="auto">
          <a:xfrm>
            <a:off x="3048000" y="2514600"/>
            <a:ext cx="3200400" cy="19246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itle 1"/>
          <p:cNvSpPr txBox="1">
            <a:spLocks/>
          </p:cNvSpPr>
          <p:nvPr/>
        </p:nvSpPr>
        <p:spPr>
          <a:xfrm>
            <a:off x="914400" y="5257800"/>
            <a:ext cx="7681913" cy="1143000"/>
          </a:xfrm>
          <a:prstGeom prst="rect">
            <a:avLst/>
          </a:prstGeom>
        </p:spPr>
        <p:txBody>
          <a:bodyPr vert="horz" wrap="square" lIns="0" tIns="0" rIns="0" bIns="0" rtlCol="0" anchor="t">
            <a:no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mj-lt"/>
                <a:ea typeface="+mn-ea"/>
                <a:cs typeface="Arial" charset="0"/>
              </a:rPr>
              <a:t>Lakewood Resource and Referral Center</a:t>
            </a:r>
          </a:p>
          <a:p>
            <a:pPr marL="0" marR="0" lvl="0" indent="0" algn="ctr" defTabSz="914363" rtl="0" eaLnBrk="1" fontAlgn="auto" latinLnBrk="0" hangingPunct="1">
              <a:lnSpc>
                <a:spcPct val="90000"/>
              </a:lnSpc>
              <a:spcBef>
                <a:spcPct val="0"/>
              </a:spcBef>
              <a:spcAft>
                <a:spcPts val="0"/>
              </a:spcAft>
              <a:buClrTx/>
              <a:buSzTx/>
              <a:buFontTx/>
              <a:buNone/>
              <a:tabLst/>
              <a:defRPr/>
            </a:pPr>
            <a:r>
              <a:rPr lang="en-US" sz="2400" spc="-15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rPr>
              <a:t>212 Second Street, Suite 204</a:t>
            </a:r>
          </a:p>
          <a:p>
            <a:pPr marL="0" marR="0" lvl="0" indent="0" algn="ctr" defTabSz="914363"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150" normalizeH="0" baseline="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mj-lt"/>
                <a:ea typeface="+mn-ea"/>
                <a:cs typeface="Arial" charset="0"/>
              </a:rPr>
              <a:t>Lakewood</a:t>
            </a:r>
            <a:r>
              <a:rPr kumimoji="0" lang="en-US" sz="2400" b="0" i="0" u="none" strike="noStrike" kern="1200" cap="none" spc="-150" normalizeH="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mj-lt"/>
                <a:ea typeface="+mn-ea"/>
                <a:cs typeface="Arial" charset="0"/>
              </a:rPr>
              <a:t> NJ, 08701</a:t>
            </a:r>
            <a:endParaRPr kumimoji="0" lang="en-US" sz="2400" b="0"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mj-lt"/>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381000" y="230188"/>
            <a:ext cx="8382000" cy="553998"/>
          </a:xfrm>
        </p:spPr>
        <p:txBody>
          <a:bodyPr/>
          <a:lstStyle/>
          <a:p>
            <a:pPr eaLnBrk="1" hangingPunct="1">
              <a:defRPr/>
            </a:pPr>
            <a:r>
              <a:rPr lang="en-US" sz="4000" dirty="0" smtClean="0">
                <a:solidFill>
                  <a:schemeClr val="hlink"/>
                </a:solidFill>
              </a:rPr>
              <a:t>Program Requirements</a:t>
            </a:r>
          </a:p>
        </p:txBody>
      </p:sp>
      <p:sp>
        <p:nvSpPr>
          <p:cNvPr id="13318" name="Rectangle 3"/>
          <p:cNvSpPr>
            <a:spLocks noGrp="1" noChangeArrowheads="1"/>
          </p:cNvSpPr>
          <p:nvPr>
            <p:ph type="body" idx="1"/>
          </p:nvPr>
        </p:nvSpPr>
        <p:spPr>
          <a:xfrm>
            <a:off x="533400" y="1981200"/>
            <a:ext cx="8153400" cy="3213187"/>
          </a:xfrm>
        </p:spPr>
        <p:txBody>
          <a:bodyPr/>
          <a:lstStyle/>
          <a:p>
            <a:pPr marL="0" indent="0" eaLnBrk="1" hangingPunct="1">
              <a:buFont typeface="Wingdings" pitchFamily="2" charset="2"/>
              <a:buNone/>
            </a:pPr>
            <a:r>
              <a:rPr lang="en-US" u="sng" dirty="0" smtClean="0"/>
              <a:t>Governance Board</a:t>
            </a:r>
          </a:p>
          <a:p>
            <a:pPr lvl="1" eaLnBrk="1" hangingPunct="1">
              <a:spcBef>
                <a:spcPct val="40000"/>
              </a:spcBef>
            </a:pPr>
            <a:r>
              <a:rPr lang="en-US" sz="2400" dirty="0" smtClean="0"/>
              <a:t>Must have between 9 and 25 members</a:t>
            </a:r>
          </a:p>
          <a:p>
            <a:pPr lvl="1" eaLnBrk="1" hangingPunct="1">
              <a:spcBef>
                <a:spcPct val="40000"/>
              </a:spcBef>
            </a:pPr>
            <a:r>
              <a:rPr lang="en-US" sz="2400" dirty="0" smtClean="0"/>
              <a:t>Majority (at least 51%) must be active users of health center services</a:t>
            </a:r>
          </a:p>
          <a:p>
            <a:pPr lvl="1" eaLnBrk="1" hangingPunct="1"/>
            <a:r>
              <a:rPr lang="en-US" sz="2400" dirty="0" smtClean="0"/>
              <a:t>Reasonably represent the patient population served in terms of demographic factors such as race, ethnicity and gender</a:t>
            </a:r>
          </a:p>
          <a:p>
            <a:pPr lvl="1" eaLnBrk="1" hangingPunct="1"/>
            <a:r>
              <a:rPr lang="en-US" sz="2400" dirty="0" smtClean="0"/>
              <a:t>Must arrange annual audit to assess financial performance</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body" idx="1"/>
          </p:nvPr>
        </p:nvSpPr>
        <p:spPr>
          <a:xfrm>
            <a:off x="609600" y="1752600"/>
            <a:ext cx="8153400" cy="4114800"/>
          </a:xfrm>
        </p:spPr>
        <p:txBody>
          <a:bodyPr/>
          <a:lstStyle/>
          <a:p>
            <a:pPr marL="228600" indent="-228600" eaLnBrk="1" hangingPunct="1"/>
            <a:r>
              <a:rPr lang="en-US" sz="2000" smtClean="0"/>
              <a:t>Awards for the delivery of services to a medically underserved population comprised of:</a:t>
            </a:r>
          </a:p>
          <a:p>
            <a:pPr marL="685800" lvl="1" indent="-228600" eaLnBrk="1" hangingPunct="1"/>
            <a:r>
              <a:rPr lang="en-US" sz="1800" smtClean="0"/>
              <a:t>Migratory agricultural workers</a:t>
            </a:r>
          </a:p>
          <a:p>
            <a:pPr marL="685800" lvl="1" indent="-228600" eaLnBrk="1" hangingPunct="1"/>
            <a:r>
              <a:rPr lang="en-US" sz="1800" smtClean="0"/>
              <a:t>Seasonal agricultural workers</a:t>
            </a:r>
          </a:p>
          <a:p>
            <a:pPr marL="685800" lvl="1" indent="-228600" eaLnBrk="1" hangingPunct="1"/>
            <a:r>
              <a:rPr lang="en-US" sz="1800" smtClean="0"/>
              <a:t>Previously migratory or seasonal agricultural workers (due to disability, etc.) </a:t>
            </a:r>
          </a:p>
          <a:p>
            <a:pPr marL="685800" lvl="1" indent="-228600" eaLnBrk="1" hangingPunct="1"/>
            <a:endParaRPr lang="en-US" sz="1800" smtClean="0"/>
          </a:p>
          <a:p>
            <a:pPr marL="228600" indent="-228600" eaLnBrk="1" hangingPunct="1"/>
            <a:r>
              <a:rPr lang="en-US" sz="2000" smtClean="0"/>
              <a:t>Can provide by exception services as appropriate during certain periods of time during the year</a:t>
            </a:r>
          </a:p>
          <a:p>
            <a:pPr marL="228600" indent="-228600" eaLnBrk="1" hangingPunct="1">
              <a:buFont typeface="Wingdings" pitchFamily="2" charset="2"/>
              <a:buNone/>
            </a:pPr>
            <a:endParaRPr lang="en-US" sz="2000" smtClean="0"/>
          </a:p>
          <a:p>
            <a:pPr marL="228600" indent="-228600" eaLnBrk="1" hangingPunct="1"/>
            <a:r>
              <a:rPr lang="en-US" sz="2000" smtClean="0"/>
              <a:t>Must provide special occupational related health services (i.e., screening for infectious diseases) and injury prevention programs (i.e., prevention of exposure to unsafe levels of pesticides)</a:t>
            </a:r>
          </a:p>
        </p:txBody>
      </p:sp>
      <p:sp>
        <p:nvSpPr>
          <p:cNvPr id="77827" name="Rectangle 3"/>
          <p:cNvSpPr>
            <a:spLocks noGrp="1" noChangeArrowheads="1"/>
          </p:cNvSpPr>
          <p:nvPr>
            <p:ph type="title"/>
          </p:nvPr>
        </p:nvSpPr>
        <p:spPr/>
        <p:txBody>
          <a:bodyPr/>
          <a:lstStyle/>
          <a:p>
            <a:pPr eaLnBrk="1" hangingPunct="1">
              <a:defRPr/>
            </a:pPr>
            <a:r>
              <a:rPr lang="en-US" sz="4000" dirty="0" smtClean="0">
                <a:solidFill>
                  <a:schemeClr val="hlink"/>
                </a:solidFill>
              </a:rPr>
              <a:t>Section 330(g) Migrant Health Center Program</a:t>
            </a:r>
            <a:br>
              <a:rPr lang="en-US" sz="4000" dirty="0" smtClean="0">
                <a:solidFill>
                  <a:schemeClr val="hlink"/>
                </a:solidFill>
              </a:rPr>
            </a:br>
            <a:endParaRPr lang="en-US" sz="4000" dirty="0" smtClean="0">
              <a:solidFill>
                <a:schemeClr val="hlink"/>
              </a:solidFill>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body" idx="1"/>
          </p:nvPr>
        </p:nvSpPr>
        <p:spPr>
          <a:xfrm>
            <a:off x="685800" y="1752600"/>
            <a:ext cx="8229600" cy="4343400"/>
          </a:xfrm>
        </p:spPr>
        <p:txBody>
          <a:bodyPr/>
          <a:lstStyle/>
          <a:p>
            <a:pPr marL="228600" indent="-228600" eaLnBrk="1" hangingPunct="1">
              <a:lnSpc>
                <a:spcPct val="90000"/>
              </a:lnSpc>
              <a:buFont typeface="Wingdings" pitchFamily="2" charset="2"/>
              <a:buNone/>
            </a:pPr>
            <a:endParaRPr lang="en-US" sz="2800" smtClean="0"/>
          </a:p>
          <a:p>
            <a:pPr marL="228600" indent="-228600" eaLnBrk="1" hangingPunct="1">
              <a:lnSpc>
                <a:spcPct val="90000"/>
              </a:lnSpc>
            </a:pPr>
            <a:r>
              <a:rPr lang="en-US" sz="2400" smtClean="0"/>
              <a:t>Awards for the delivery of services to a medically underserved population comprised of homeless individuals and special outreach to homeless/at risk children and youth</a:t>
            </a:r>
          </a:p>
          <a:p>
            <a:pPr lvl="1" eaLnBrk="1" hangingPunct="1">
              <a:lnSpc>
                <a:spcPct val="90000"/>
              </a:lnSpc>
            </a:pPr>
            <a:r>
              <a:rPr lang="en-US" sz="2000" smtClean="0"/>
              <a:t>Individual who lacks housing including an individual whose primary residence during the night is supervised, temporary or transitional housing</a:t>
            </a:r>
          </a:p>
          <a:p>
            <a:pPr marL="228600" indent="-228600" eaLnBrk="1" hangingPunct="1">
              <a:lnSpc>
                <a:spcPct val="90000"/>
              </a:lnSpc>
            </a:pPr>
            <a:r>
              <a:rPr lang="en-US" sz="2400" smtClean="0"/>
              <a:t>Must provide  substance abuse, detoxification, risk reduction, outpatient treatment, residential treatment and rehabilitation</a:t>
            </a:r>
          </a:p>
          <a:p>
            <a:pPr marL="228600" indent="-228600" eaLnBrk="1" hangingPunct="1">
              <a:lnSpc>
                <a:spcPct val="90000"/>
              </a:lnSpc>
            </a:pPr>
            <a:r>
              <a:rPr lang="en-US" sz="2400" smtClean="0"/>
              <a:t>Must supplement not supplant existing and in-kind resources</a:t>
            </a:r>
          </a:p>
          <a:p>
            <a:pPr marL="228600" indent="-228600" eaLnBrk="1" hangingPunct="1">
              <a:lnSpc>
                <a:spcPct val="90000"/>
              </a:lnSpc>
            </a:pPr>
            <a:r>
              <a:rPr lang="en-US" sz="2400" smtClean="0"/>
              <a:t>May provide temporary continued provision of services to formerly homeless individuals for up to 12 months</a:t>
            </a:r>
            <a:endParaRPr lang="en-US" sz="2800" smtClean="0"/>
          </a:p>
        </p:txBody>
      </p:sp>
      <p:sp>
        <p:nvSpPr>
          <p:cNvPr id="78851" name="Rectangle 3"/>
          <p:cNvSpPr>
            <a:spLocks noGrp="1" noChangeArrowheads="1"/>
          </p:cNvSpPr>
          <p:nvPr>
            <p:ph type="title"/>
          </p:nvPr>
        </p:nvSpPr>
        <p:spPr/>
        <p:txBody>
          <a:bodyPr/>
          <a:lstStyle/>
          <a:p>
            <a:pPr eaLnBrk="1" hangingPunct="1">
              <a:defRPr/>
            </a:pPr>
            <a:r>
              <a:rPr lang="en-US" sz="4000" smtClean="0">
                <a:solidFill>
                  <a:schemeClr val="hlink"/>
                </a:solidFill>
              </a:rPr>
              <a:t>Section 330(h) Health Care for the Homeless Program</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2"/>
          <p:cNvSpPr>
            <a:spLocks noGrp="1" noChangeArrowheads="1"/>
          </p:cNvSpPr>
          <p:nvPr>
            <p:ph type="body" idx="1"/>
          </p:nvPr>
        </p:nvSpPr>
        <p:spPr>
          <a:xfrm>
            <a:off x="685800" y="1828800"/>
            <a:ext cx="8153400" cy="4267200"/>
          </a:xfrm>
        </p:spPr>
        <p:txBody>
          <a:bodyPr/>
          <a:lstStyle/>
          <a:p>
            <a:pPr eaLnBrk="1" hangingPunct="1"/>
            <a:r>
              <a:rPr lang="en-US" sz="2400" smtClean="0"/>
              <a:t>Awards for the delivery of services to a medically underserved population comprised of residents of public housing and individuals living in areas immediately accessible to such public housing</a:t>
            </a:r>
          </a:p>
          <a:p>
            <a:pPr eaLnBrk="1" hangingPunct="1"/>
            <a:r>
              <a:rPr lang="en-US" sz="2400" smtClean="0"/>
              <a:t>Must supplement not supplant existing and in-kind resources</a:t>
            </a:r>
          </a:p>
          <a:p>
            <a:pPr eaLnBrk="1" hangingPunct="1"/>
            <a:r>
              <a:rPr lang="en-US" sz="2400" smtClean="0"/>
              <a:t>Must consult with the residents in the preparation of the application</a:t>
            </a:r>
          </a:p>
          <a:p>
            <a:pPr eaLnBrk="1" hangingPunct="1"/>
            <a:r>
              <a:rPr lang="en-US" sz="2400" smtClean="0"/>
              <a:t>Must provide for ongoing consultation with the residents regarding the planning and administration of the program </a:t>
            </a:r>
            <a:endParaRPr lang="en-US" sz="2800" smtClean="0"/>
          </a:p>
        </p:txBody>
      </p:sp>
      <p:sp>
        <p:nvSpPr>
          <p:cNvPr id="79875" name="Rectangle 3"/>
          <p:cNvSpPr>
            <a:spLocks noGrp="1" noChangeArrowheads="1"/>
          </p:cNvSpPr>
          <p:nvPr>
            <p:ph type="title"/>
          </p:nvPr>
        </p:nvSpPr>
        <p:spPr/>
        <p:txBody>
          <a:bodyPr/>
          <a:lstStyle/>
          <a:p>
            <a:pPr eaLnBrk="1" hangingPunct="1">
              <a:defRPr/>
            </a:pPr>
            <a:r>
              <a:rPr lang="en-US" sz="4000" smtClean="0">
                <a:solidFill>
                  <a:schemeClr val="hlink"/>
                </a:solidFill>
              </a:rPr>
              <a:t>Section 330(i) Public Housing Primary Care Program</a:t>
            </a:r>
            <a:r>
              <a:rPr lang="en-US" smtClean="0"/>
              <a:t/>
            </a:r>
            <a:br>
              <a:rPr lang="en-US" smtClean="0"/>
            </a:br>
            <a:endParaRPr lang="en-US"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defRPr/>
            </a:pPr>
            <a:r>
              <a:rPr lang="en-US" sz="3600" smtClean="0">
                <a:solidFill>
                  <a:schemeClr val="hlink"/>
                </a:solidFill>
              </a:rPr>
              <a:t>Required Services</a:t>
            </a:r>
          </a:p>
        </p:txBody>
      </p:sp>
      <p:sp>
        <p:nvSpPr>
          <p:cNvPr id="17414" name="Rectangle 3"/>
          <p:cNvSpPr>
            <a:spLocks noGrp="1" noChangeArrowheads="1"/>
          </p:cNvSpPr>
          <p:nvPr>
            <p:ph type="body" sz="half" idx="1"/>
          </p:nvPr>
        </p:nvSpPr>
        <p:spPr>
          <a:xfrm>
            <a:off x="762000" y="1752600"/>
            <a:ext cx="3810000" cy="4114800"/>
          </a:xfrm>
        </p:spPr>
        <p:txBody>
          <a:bodyPr/>
          <a:lstStyle/>
          <a:p>
            <a:pPr eaLnBrk="1" hangingPunct="1">
              <a:lnSpc>
                <a:spcPct val="90000"/>
              </a:lnSpc>
            </a:pPr>
            <a:r>
              <a:rPr lang="en-US" sz="2000" smtClean="0"/>
              <a:t>Primary Care-All Ages</a:t>
            </a:r>
          </a:p>
          <a:p>
            <a:pPr eaLnBrk="1" hangingPunct="1">
              <a:lnSpc>
                <a:spcPct val="90000"/>
              </a:lnSpc>
            </a:pPr>
            <a:r>
              <a:rPr lang="en-US" sz="2000" smtClean="0"/>
              <a:t>Diagnostic Lab and Radiological Services</a:t>
            </a:r>
          </a:p>
          <a:p>
            <a:pPr eaLnBrk="1" hangingPunct="1">
              <a:lnSpc>
                <a:spcPct val="90000"/>
              </a:lnSpc>
            </a:pPr>
            <a:r>
              <a:rPr lang="en-US" sz="2000" smtClean="0"/>
              <a:t>Mental Health/Substance Abuse</a:t>
            </a:r>
          </a:p>
          <a:p>
            <a:pPr eaLnBrk="1" hangingPunct="1">
              <a:lnSpc>
                <a:spcPct val="90000"/>
              </a:lnSpc>
            </a:pPr>
            <a:r>
              <a:rPr lang="en-US" sz="2000" smtClean="0"/>
              <a:t>Pre and Perinatal care</a:t>
            </a:r>
          </a:p>
          <a:p>
            <a:pPr eaLnBrk="1" hangingPunct="1">
              <a:lnSpc>
                <a:spcPct val="90000"/>
              </a:lnSpc>
            </a:pPr>
            <a:r>
              <a:rPr lang="en-US" sz="2000" smtClean="0"/>
              <a:t>Cancer Screening</a:t>
            </a:r>
          </a:p>
          <a:p>
            <a:pPr eaLnBrk="1" hangingPunct="1">
              <a:lnSpc>
                <a:spcPct val="90000"/>
              </a:lnSpc>
            </a:pPr>
            <a:r>
              <a:rPr lang="en-US" sz="2000" smtClean="0"/>
              <a:t>Well-Child Services</a:t>
            </a:r>
          </a:p>
          <a:p>
            <a:pPr eaLnBrk="1" hangingPunct="1">
              <a:lnSpc>
                <a:spcPct val="90000"/>
              </a:lnSpc>
            </a:pPr>
            <a:r>
              <a:rPr lang="en-US" sz="2000" smtClean="0"/>
              <a:t>Family Planning</a:t>
            </a:r>
          </a:p>
          <a:p>
            <a:pPr eaLnBrk="1" hangingPunct="1">
              <a:lnSpc>
                <a:spcPct val="90000"/>
              </a:lnSpc>
            </a:pPr>
            <a:r>
              <a:rPr lang="en-US" sz="2000" smtClean="0"/>
              <a:t>Pharmacy</a:t>
            </a:r>
          </a:p>
          <a:p>
            <a:pPr eaLnBrk="1" hangingPunct="1">
              <a:lnSpc>
                <a:spcPct val="90000"/>
              </a:lnSpc>
            </a:pPr>
            <a:r>
              <a:rPr lang="en-US" sz="2000" smtClean="0"/>
              <a:t>Emergency Medical Services</a:t>
            </a:r>
          </a:p>
          <a:p>
            <a:pPr eaLnBrk="1" hangingPunct="1">
              <a:lnSpc>
                <a:spcPct val="90000"/>
              </a:lnSpc>
            </a:pPr>
            <a:r>
              <a:rPr lang="en-US" sz="2000" smtClean="0"/>
              <a:t>Specialty Referrals</a:t>
            </a:r>
          </a:p>
        </p:txBody>
      </p:sp>
      <p:sp>
        <p:nvSpPr>
          <p:cNvPr id="17415" name="Rectangle 4"/>
          <p:cNvSpPr>
            <a:spLocks noGrp="1" noChangeArrowheads="1"/>
          </p:cNvSpPr>
          <p:nvPr>
            <p:ph type="body" sz="half" idx="2"/>
          </p:nvPr>
        </p:nvSpPr>
        <p:spPr>
          <a:xfrm>
            <a:off x="4572000" y="1676400"/>
            <a:ext cx="3810000" cy="4114800"/>
          </a:xfrm>
        </p:spPr>
        <p:txBody>
          <a:bodyPr/>
          <a:lstStyle/>
          <a:p>
            <a:pPr eaLnBrk="1" hangingPunct="1">
              <a:lnSpc>
                <a:spcPct val="90000"/>
              </a:lnSpc>
            </a:pPr>
            <a:r>
              <a:rPr lang="en-US" sz="2000" smtClean="0"/>
              <a:t>Screening for Elevated Blood Level, Communicable Disease and Cholesterol</a:t>
            </a:r>
          </a:p>
          <a:p>
            <a:pPr eaLnBrk="1" hangingPunct="1">
              <a:lnSpc>
                <a:spcPct val="90000"/>
              </a:lnSpc>
            </a:pPr>
            <a:r>
              <a:rPr lang="en-US" sz="2000" smtClean="0"/>
              <a:t>Immunizations</a:t>
            </a:r>
          </a:p>
          <a:p>
            <a:pPr eaLnBrk="1" hangingPunct="1">
              <a:lnSpc>
                <a:spcPct val="90000"/>
              </a:lnSpc>
            </a:pPr>
            <a:r>
              <a:rPr lang="en-US" sz="2000" smtClean="0"/>
              <a:t>Pediatric Eye, Ear and Dental</a:t>
            </a:r>
          </a:p>
          <a:p>
            <a:pPr eaLnBrk="1" hangingPunct="1">
              <a:lnSpc>
                <a:spcPct val="90000"/>
              </a:lnSpc>
            </a:pPr>
            <a:r>
              <a:rPr lang="en-US" sz="2000" smtClean="0"/>
              <a:t>Preventive Dental</a:t>
            </a:r>
          </a:p>
          <a:p>
            <a:pPr eaLnBrk="1" hangingPunct="1">
              <a:lnSpc>
                <a:spcPct val="90000"/>
              </a:lnSpc>
            </a:pPr>
            <a:r>
              <a:rPr lang="en-US" sz="2000" smtClean="0"/>
              <a:t>Outreach</a:t>
            </a:r>
          </a:p>
          <a:p>
            <a:pPr eaLnBrk="1" hangingPunct="1">
              <a:lnSpc>
                <a:spcPct val="90000"/>
              </a:lnSpc>
            </a:pPr>
            <a:r>
              <a:rPr lang="en-US" sz="2000" smtClean="0"/>
              <a:t>Social Services</a:t>
            </a:r>
          </a:p>
          <a:p>
            <a:pPr eaLnBrk="1" hangingPunct="1">
              <a:lnSpc>
                <a:spcPct val="90000"/>
              </a:lnSpc>
            </a:pPr>
            <a:r>
              <a:rPr lang="en-US" sz="2000" smtClean="0"/>
              <a:t>Referral</a:t>
            </a:r>
          </a:p>
          <a:p>
            <a:pPr eaLnBrk="1" hangingPunct="1">
              <a:lnSpc>
                <a:spcPct val="90000"/>
              </a:lnSpc>
            </a:pPr>
            <a:r>
              <a:rPr lang="en-US" sz="2000" smtClean="0"/>
              <a:t>Patient Education</a:t>
            </a:r>
          </a:p>
          <a:p>
            <a:pPr eaLnBrk="1" hangingPunct="1">
              <a:lnSpc>
                <a:spcPct val="90000"/>
              </a:lnSpc>
            </a:pPr>
            <a:r>
              <a:rPr lang="en-US" sz="2000" smtClean="0"/>
              <a:t>Translation</a:t>
            </a:r>
          </a:p>
          <a:p>
            <a:pPr eaLnBrk="1" hangingPunct="1">
              <a:lnSpc>
                <a:spcPct val="90000"/>
              </a:lnSpc>
            </a:pPr>
            <a:r>
              <a:rPr lang="en-US" sz="2000" smtClean="0"/>
              <a:t>Transportation</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81000" y="230188"/>
            <a:ext cx="8382000" cy="498598"/>
          </a:xfrm>
        </p:spPr>
        <p:txBody>
          <a:bodyPr/>
          <a:lstStyle/>
          <a:p>
            <a:pPr eaLnBrk="1" hangingPunct="1">
              <a:defRPr/>
            </a:pPr>
            <a:r>
              <a:rPr lang="en-US" sz="3600" dirty="0" smtClean="0">
                <a:solidFill>
                  <a:schemeClr val="tx2"/>
                </a:solidFill>
              </a:rPr>
              <a:t> Why Become a FQHC or FQHC Look-Alike?</a:t>
            </a:r>
            <a:endParaRPr lang="en-US" dirty="0" smtClean="0">
              <a:solidFill>
                <a:schemeClr val="tx2"/>
              </a:solidFill>
            </a:endParaRPr>
          </a:p>
        </p:txBody>
      </p:sp>
      <p:sp>
        <p:nvSpPr>
          <p:cNvPr id="18438" name="Rectangle 3"/>
          <p:cNvSpPr>
            <a:spLocks noGrp="1" noChangeArrowheads="1"/>
          </p:cNvSpPr>
          <p:nvPr>
            <p:ph type="body" idx="1"/>
          </p:nvPr>
        </p:nvSpPr>
        <p:spPr>
          <a:xfrm>
            <a:off x="381000" y="2133600"/>
            <a:ext cx="8382000" cy="1729704"/>
          </a:xfrm>
        </p:spPr>
        <p:txBody>
          <a:bodyPr/>
          <a:lstStyle/>
          <a:p>
            <a:pPr eaLnBrk="1" hangingPunct="1">
              <a:lnSpc>
                <a:spcPct val="80000"/>
              </a:lnSpc>
            </a:pPr>
            <a:r>
              <a:rPr lang="en-US" sz="2000" dirty="0" smtClean="0"/>
              <a:t>Access to Federal grants to support the costs of uncompensated care</a:t>
            </a:r>
          </a:p>
          <a:p>
            <a:pPr eaLnBrk="1" hangingPunct="1">
              <a:lnSpc>
                <a:spcPct val="80000"/>
              </a:lnSpc>
            </a:pPr>
            <a:r>
              <a:rPr lang="en-US" sz="2000" dirty="0" smtClean="0"/>
              <a:t>Enhanced reimbursement under Medicaid (Prospective Payment Service System – PPS)</a:t>
            </a:r>
          </a:p>
          <a:p>
            <a:pPr eaLnBrk="1" hangingPunct="1">
              <a:lnSpc>
                <a:spcPct val="80000"/>
              </a:lnSpc>
            </a:pPr>
            <a:r>
              <a:rPr lang="en-US" sz="2000" dirty="0" smtClean="0"/>
              <a:t>Enhanced reimbursement under Medicare (cost-based rate)</a:t>
            </a:r>
          </a:p>
          <a:p>
            <a:pPr eaLnBrk="1" hangingPunct="1">
              <a:lnSpc>
                <a:spcPct val="80000"/>
              </a:lnSpc>
            </a:pPr>
            <a:r>
              <a:rPr lang="en-US" sz="2000" dirty="0" smtClean="0"/>
              <a:t>Eligible to participate in 340b Drug Pricing Program</a:t>
            </a:r>
          </a:p>
          <a:p>
            <a:pPr eaLnBrk="1" hangingPunct="1">
              <a:lnSpc>
                <a:spcPct val="80000"/>
              </a:lnSpc>
            </a:pPr>
            <a:r>
              <a:rPr lang="en-US" sz="2000" dirty="0" smtClean="0"/>
              <a:t>Eligible for Federal Tort Claims Act (FTCA) malpractice</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5800" y="609600"/>
            <a:ext cx="7772400" cy="664797"/>
          </a:xfrm>
        </p:spPr>
        <p:txBody>
          <a:bodyPr/>
          <a:lstStyle/>
          <a:p>
            <a:pPr eaLnBrk="1" hangingPunct="1">
              <a:defRPr/>
            </a:pPr>
            <a:r>
              <a:rPr lang="en-US" sz="3600" dirty="0" smtClean="0">
                <a:solidFill>
                  <a:schemeClr val="tx2"/>
                </a:solidFill>
              </a:rPr>
              <a:t> Why Become a FQHC or FQHC Look-Alike?</a:t>
            </a:r>
            <a:r>
              <a:rPr lang="en-US" dirty="0" smtClean="0">
                <a:solidFill>
                  <a:schemeClr val="tx2"/>
                </a:solidFill>
              </a:rPr>
              <a:t> </a:t>
            </a:r>
          </a:p>
        </p:txBody>
      </p:sp>
      <p:sp>
        <p:nvSpPr>
          <p:cNvPr id="19462" name="Rectangle 3"/>
          <p:cNvSpPr>
            <a:spLocks noGrp="1" noChangeArrowheads="1"/>
          </p:cNvSpPr>
          <p:nvPr>
            <p:ph type="body" idx="1"/>
          </p:nvPr>
        </p:nvSpPr>
        <p:spPr>
          <a:xfrm>
            <a:off x="685800" y="1676400"/>
            <a:ext cx="7772400" cy="3145476"/>
          </a:xfrm>
        </p:spPr>
        <p:txBody>
          <a:bodyPr/>
          <a:lstStyle/>
          <a:p>
            <a:pPr eaLnBrk="1" hangingPunct="1">
              <a:lnSpc>
                <a:spcPct val="80000"/>
              </a:lnSpc>
            </a:pPr>
            <a:r>
              <a:rPr lang="en-US" sz="2000" dirty="0" smtClean="0"/>
              <a:t>Access to Vaccines for Children</a:t>
            </a:r>
          </a:p>
          <a:p>
            <a:pPr eaLnBrk="1" hangingPunct="1">
              <a:lnSpc>
                <a:spcPct val="80000"/>
              </a:lnSpc>
            </a:pPr>
            <a:r>
              <a:rPr lang="en-US" sz="2000" dirty="0" smtClean="0"/>
              <a:t>Participation in BPHC </a:t>
            </a:r>
            <a:r>
              <a:rPr lang="en-US" sz="2000" dirty="0" err="1" smtClean="0"/>
              <a:t>Collaboratives</a:t>
            </a:r>
            <a:endParaRPr lang="en-US" sz="2000" dirty="0" smtClean="0"/>
          </a:p>
          <a:p>
            <a:pPr eaLnBrk="1" hangingPunct="1">
              <a:lnSpc>
                <a:spcPct val="80000"/>
              </a:lnSpc>
            </a:pPr>
            <a:r>
              <a:rPr lang="en-US" sz="2000" dirty="0" smtClean="0"/>
              <a:t>Right to have “</a:t>
            </a:r>
            <a:r>
              <a:rPr lang="en-US" sz="2000" dirty="0" err="1" smtClean="0"/>
              <a:t>outstationed</a:t>
            </a:r>
            <a:r>
              <a:rPr lang="en-US" sz="2000" dirty="0" smtClean="0"/>
              <a:t>” Medicaid eligibility workers</a:t>
            </a:r>
          </a:p>
          <a:p>
            <a:pPr eaLnBrk="1" hangingPunct="1">
              <a:lnSpc>
                <a:spcPct val="80000"/>
              </a:lnSpc>
            </a:pPr>
            <a:r>
              <a:rPr lang="en-US" sz="2000" dirty="0" smtClean="0"/>
              <a:t>Reimbursement by Medicare for “first dollar” of services rendered to beneficiaries, i.e., deductible is waived</a:t>
            </a:r>
          </a:p>
          <a:p>
            <a:pPr eaLnBrk="1" hangingPunct="1">
              <a:lnSpc>
                <a:spcPct val="80000"/>
              </a:lnSpc>
            </a:pPr>
            <a:r>
              <a:rPr lang="en-US" sz="2000" dirty="0" smtClean="0"/>
              <a:t>Access to providers through the National Health Service Corps (HPSA)</a:t>
            </a:r>
          </a:p>
          <a:p>
            <a:pPr eaLnBrk="1" hangingPunct="1">
              <a:lnSpc>
                <a:spcPct val="80000"/>
              </a:lnSpc>
              <a:buFont typeface="Wingdings" pitchFamily="2" charset="2"/>
              <a:buNone/>
            </a:pPr>
            <a:r>
              <a:rPr lang="en-US" sz="2000" dirty="0" smtClean="0">
                <a:cs typeface="Times New Roman" pitchFamily="18" charset="0"/>
              </a:rPr>
              <a:t>		-National Health Service Corps (NHSC) scholars 	required to repay support (year for year) in Health 	Professional Shortage Area (HPSA)</a:t>
            </a:r>
          </a:p>
          <a:p>
            <a:pPr eaLnBrk="1" hangingPunct="1">
              <a:lnSpc>
                <a:spcPct val="80000"/>
              </a:lnSpc>
              <a:buFont typeface="Wingdings" pitchFamily="2" charset="2"/>
              <a:buNone/>
            </a:pPr>
            <a:r>
              <a:rPr lang="en-US" sz="2000" dirty="0" smtClean="0">
                <a:cs typeface="Times New Roman" pitchFamily="18" charset="0"/>
              </a:rPr>
              <a:t>		­Loan Repayment Program (Great Recruitment Tool)</a:t>
            </a:r>
          </a:p>
          <a:p>
            <a:pPr eaLnBrk="1" hangingPunct="1">
              <a:lnSpc>
                <a:spcPct val="80000"/>
              </a:lnSpc>
              <a:buNone/>
            </a:pPr>
            <a:endParaRPr lang="en-US" sz="2000"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85800" y="609600"/>
            <a:ext cx="7772400" cy="533400"/>
          </a:xfrm>
        </p:spPr>
        <p:txBody>
          <a:bodyPr/>
          <a:lstStyle/>
          <a:p>
            <a:pPr eaLnBrk="1" hangingPunct="1">
              <a:defRPr/>
            </a:pPr>
            <a:r>
              <a:rPr lang="en-US" sz="3600" smtClean="0">
                <a:solidFill>
                  <a:schemeClr val="tx1"/>
                </a:solidFill>
              </a:rPr>
              <a:t> </a:t>
            </a:r>
            <a:r>
              <a:rPr lang="en-US" sz="3600" smtClean="0">
                <a:solidFill>
                  <a:schemeClr val="hlink"/>
                </a:solidFill>
              </a:rPr>
              <a:t>FQHC Look-Alike Expectations</a:t>
            </a:r>
            <a:endParaRPr lang="en-US" smtClean="0"/>
          </a:p>
        </p:txBody>
      </p:sp>
      <p:sp>
        <p:nvSpPr>
          <p:cNvPr id="20486" name="Rectangle 3"/>
          <p:cNvSpPr>
            <a:spLocks noGrp="1" noChangeArrowheads="1"/>
          </p:cNvSpPr>
          <p:nvPr>
            <p:ph type="body" idx="1"/>
          </p:nvPr>
        </p:nvSpPr>
        <p:spPr>
          <a:xfrm>
            <a:off x="685800" y="1676400"/>
            <a:ext cx="7772400" cy="2739211"/>
          </a:xfrm>
        </p:spPr>
        <p:txBody>
          <a:bodyPr/>
          <a:lstStyle/>
          <a:p>
            <a:pPr eaLnBrk="1" hangingPunct="1">
              <a:lnSpc>
                <a:spcPct val="90000"/>
              </a:lnSpc>
            </a:pPr>
            <a:r>
              <a:rPr lang="en-US" sz="2000" dirty="0" smtClean="0"/>
              <a:t>Must meet the statutory, regulatory and program requirements for grantees under section 330  of the PHS Act</a:t>
            </a:r>
          </a:p>
          <a:p>
            <a:pPr eaLnBrk="1" hangingPunct="1">
              <a:lnSpc>
                <a:spcPct val="90000"/>
              </a:lnSpc>
            </a:pPr>
            <a:r>
              <a:rPr lang="en-US" sz="2000" dirty="0" smtClean="0"/>
              <a:t> Must serve a medically underserved area (MUA) or medically underserved population (MUP) designated by DHHS</a:t>
            </a:r>
          </a:p>
          <a:p>
            <a:pPr eaLnBrk="1" hangingPunct="1">
              <a:lnSpc>
                <a:spcPct val="90000"/>
              </a:lnSpc>
            </a:pPr>
            <a:r>
              <a:rPr lang="en-US" sz="2000" dirty="0" smtClean="0"/>
              <a:t>Must comply with the balanced Budge Act of 1997 amendment which added the requirement that an FQHC Look-Alike entity may not be owned, controlled or operated by another entity.</a:t>
            </a:r>
          </a:p>
          <a:p>
            <a:pPr eaLnBrk="1" hangingPunct="1">
              <a:lnSpc>
                <a:spcPct val="90000"/>
              </a:lnSpc>
            </a:pPr>
            <a:r>
              <a:rPr lang="en-US" sz="2000" dirty="0" smtClean="0"/>
              <a:t>Must be operational and providing primary care services</a:t>
            </a:r>
          </a:p>
          <a:p>
            <a:pPr eaLnBrk="1" hangingPunct="1">
              <a:lnSpc>
                <a:spcPct val="90000"/>
              </a:lnSpc>
            </a:pPr>
            <a:endParaRPr lang="en-US" sz="2000" dirty="0" smtClean="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609600"/>
            <a:ext cx="7772400" cy="498598"/>
          </a:xfrm>
        </p:spPr>
        <p:txBody>
          <a:bodyPr/>
          <a:lstStyle/>
          <a:p>
            <a:pPr algn="l" eaLnBrk="1" hangingPunct="1">
              <a:defRPr/>
            </a:pPr>
            <a:r>
              <a:rPr lang="en-US" sz="3600" dirty="0" smtClean="0">
                <a:solidFill>
                  <a:schemeClr val="tx2"/>
                </a:solidFill>
              </a:rPr>
              <a:t>FQHCs</a:t>
            </a:r>
          </a:p>
        </p:txBody>
      </p:sp>
      <p:sp>
        <p:nvSpPr>
          <p:cNvPr id="52227" name="Rectangle 3"/>
          <p:cNvSpPr>
            <a:spLocks noGrp="1" noChangeArrowheads="1"/>
          </p:cNvSpPr>
          <p:nvPr>
            <p:ph type="body" idx="1"/>
          </p:nvPr>
        </p:nvSpPr>
        <p:spPr>
          <a:xfrm>
            <a:off x="685800" y="1219200"/>
            <a:ext cx="7772400" cy="4001095"/>
          </a:xfrm>
        </p:spPr>
        <p:txBody>
          <a:bodyPr/>
          <a:lstStyle/>
          <a:p>
            <a:pPr eaLnBrk="1" hangingPunct="1">
              <a:lnSpc>
                <a:spcPct val="90000"/>
              </a:lnSpc>
            </a:pPr>
            <a:r>
              <a:rPr lang="en-US" sz="2000" dirty="0" smtClean="0">
                <a:solidFill>
                  <a:schemeClr val="hlink"/>
                </a:solidFill>
              </a:rPr>
              <a:t>Have Positive Economic Impact</a:t>
            </a:r>
          </a:p>
          <a:p>
            <a:pPr eaLnBrk="1" hangingPunct="1">
              <a:lnSpc>
                <a:spcPct val="90000"/>
              </a:lnSpc>
              <a:buFont typeface="Wingdings" pitchFamily="2" charset="2"/>
              <a:buNone/>
            </a:pPr>
            <a:r>
              <a:rPr lang="en-US" sz="2000" dirty="0" smtClean="0"/>
              <a:t>	</a:t>
            </a:r>
            <a:r>
              <a:rPr lang="en-US" sz="2000" dirty="0" smtClean="0">
                <a:cs typeface="Times New Roman" pitchFamily="18" charset="0"/>
              </a:rPr>
              <a:t>­Employ members from the community</a:t>
            </a:r>
          </a:p>
          <a:p>
            <a:pPr eaLnBrk="1" hangingPunct="1">
              <a:lnSpc>
                <a:spcPct val="90000"/>
              </a:lnSpc>
              <a:buFont typeface="Wingdings" pitchFamily="2" charset="2"/>
              <a:buNone/>
            </a:pPr>
            <a:r>
              <a:rPr lang="en-US" sz="2000" dirty="0" smtClean="0">
                <a:cs typeface="Times New Roman" pitchFamily="18" charset="0"/>
              </a:rPr>
              <a:t>	­Offer Existing Businesses New Opportunities</a:t>
            </a:r>
          </a:p>
          <a:p>
            <a:pPr eaLnBrk="1" hangingPunct="1">
              <a:lnSpc>
                <a:spcPct val="90000"/>
              </a:lnSpc>
              <a:buFont typeface="Wingdings" pitchFamily="2" charset="2"/>
              <a:buNone/>
            </a:pPr>
            <a:r>
              <a:rPr lang="en-US" sz="2000" dirty="0" smtClean="0">
                <a:cs typeface="Times New Roman" pitchFamily="18" charset="0"/>
              </a:rPr>
              <a:t>	 ­New Business Develops</a:t>
            </a:r>
          </a:p>
          <a:p>
            <a:pPr eaLnBrk="1" hangingPunct="1">
              <a:lnSpc>
                <a:spcPct val="90000"/>
              </a:lnSpc>
            </a:pPr>
            <a:r>
              <a:rPr lang="en-US" sz="2000" dirty="0" smtClean="0">
                <a:solidFill>
                  <a:schemeClr val="hlink"/>
                </a:solidFill>
                <a:cs typeface="Times New Roman" pitchFamily="18" charset="0"/>
              </a:rPr>
              <a:t>Improve the Quality of Life</a:t>
            </a:r>
            <a:r>
              <a:rPr lang="en-US" sz="2000" dirty="0" smtClean="0">
                <a:cs typeface="Times New Roman" pitchFamily="18" charset="0"/>
              </a:rPr>
              <a:t> </a:t>
            </a:r>
          </a:p>
          <a:p>
            <a:pPr eaLnBrk="1" hangingPunct="1">
              <a:lnSpc>
                <a:spcPct val="90000"/>
              </a:lnSpc>
              <a:buFont typeface="Wingdings" pitchFamily="2" charset="2"/>
              <a:buNone/>
            </a:pPr>
            <a:r>
              <a:rPr lang="en-US" sz="2000" dirty="0" smtClean="0">
                <a:cs typeface="Times New Roman" pitchFamily="18" charset="0"/>
              </a:rPr>
              <a:t>	 ­Easy Access – Located in the Community</a:t>
            </a:r>
          </a:p>
          <a:p>
            <a:pPr eaLnBrk="1" hangingPunct="1">
              <a:lnSpc>
                <a:spcPct val="90000"/>
              </a:lnSpc>
              <a:buFont typeface="Wingdings" pitchFamily="2" charset="2"/>
              <a:buNone/>
            </a:pPr>
            <a:r>
              <a:rPr lang="en-US" sz="2000" dirty="0" smtClean="0">
                <a:cs typeface="Times New Roman" pitchFamily="18" charset="0"/>
              </a:rPr>
              <a:t>	 ­Encourages timely medical attention; focus on prevention</a:t>
            </a:r>
          </a:p>
          <a:p>
            <a:pPr eaLnBrk="1" hangingPunct="1">
              <a:lnSpc>
                <a:spcPct val="90000"/>
              </a:lnSpc>
              <a:buFont typeface="Wingdings" pitchFamily="2" charset="2"/>
              <a:buNone/>
            </a:pPr>
            <a:r>
              <a:rPr lang="en-US" sz="2000" dirty="0" smtClean="0">
                <a:cs typeface="Times New Roman" pitchFamily="18" charset="0"/>
              </a:rPr>
              <a:t>	 ­Sliding Fee Scale allows everyone to get health care (co-payment)</a:t>
            </a:r>
          </a:p>
          <a:p>
            <a:pPr eaLnBrk="1" hangingPunct="1">
              <a:lnSpc>
                <a:spcPct val="90000"/>
              </a:lnSpc>
              <a:buFont typeface="Wingdings" pitchFamily="2" charset="2"/>
              <a:buNone/>
            </a:pPr>
            <a:r>
              <a:rPr lang="en-US" sz="2000" dirty="0" smtClean="0">
                <a:cs typeface="Times New Roman" pitchFamily="18" charset="0"/>
              </a:rPr>
              <a:t>	 ­No one denied due to inability to pay</a:t>
            </a:r>
          </a:p>
          <a:p>
            <a:pPr eaLnBrk="1" hangingPunct="1">
              <a:lnSpc>
                <a:spcPct val="90000"/>
              </a:lnSpc>
              <a:buFont typeface="Wingdings" pitchFamily="2" charset="2"/>
              <a:buNone/>
            </a:pPr>
            <a:r>
              <a:rPr lang="en-US" sz="2000" dirty="0" smtClean="0">
                <a:cs typeface="Times New Roman" pitchFamily="18" charset="0"/>
              </a:rPr>
              <a:t>	 ­High quality care</a:t>
            </a:r>
          </a:p>
          <a:p>
            <a:pPr eaLnBrk="1" hangingPunct="1">
              <a:lnSpc>
                <a:spcPct val="90000"/>
              </a:lnSpc>
              <a:buFont typeface="Wingdings" pitchFamily="2" charset="2"/>
              <a:buNone/>
            </a:pPr>
            <a:r>
              <a:rPr lang="en-US" sz="2000" dirty="0" smtClean="0">
                <a:cs typeface="Times New Roman" pitchFamily="18" charset="0"/>
              </a:rPr>
              <a:t>	 ­55% of ER Visits can be handled at the FQHC</a:t>
            </a:r>
          </a:p>
          <a:p>
            <a:pPr eaLnBrk="1" hangingPunct="1">
              <a:lnSpc>
                <a:spcPct val="90000"/>
              </a:lnSpc>
              <a:buFont typeface="Wingdings" pitchFamily="2" charset="2"/>
              <a:buNone/>
            </a:pPr>
            <a:endParaRPr lang="en-US" sz="2000" dirty="0" smtClean="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sz="3600" smtClean="0">
                <a:solidFill>
                  <a:schemeClr val="hlink"/>
                </a:solidFill>
              </a:rPr>
              <a:t>FQHCs – Additional Benefits</a:t>
            </a:r>
          </a:p>
        </p:txBody>
      </p:sp>
      <p:sp>
        <p:nvSpPr>
          <p:cNvPr id="23558" name="Rectangle 3"/>
          <p:cNvSpPr>
            <a:spLocks noGrp="1" noChangeArrowheads="1"/>
          </p:cNvSpPr>
          <p:nvPr>
            <p:ph type="body" idx="1"/>
          </p:nvPr>
        </p:nvSpPr>
        <p:spPr>
          <a:xfrm>
            <a:off x="914400" y="1600200"/>
            <a:ext cx="7772400" cy="3262432"/>
          </a:xfrm>
        </p:spPr>
        <p:txBody>
          <a:bodyPr/>
          <a:lstStyle/>
          <a:p>
            <a:pPr eaLnBrk="1" hangingPunct="1">
              <a:lnSpc>
                <a:spcPct val="90000"/>
              </a:lnSpc>
            </a:pPr>
            <a:r>
              <a:rPr lang="en-US" sz="2000" dirty="0" smtClean="0"/>
              <a:t>Become community activity sites</a:t>
            </a:r>
          </a:p>
          <a:p>
            <a:pPr eaLnBrk="1" hangingPunct="1">
              <a:lnSpc>
                <a:spcPct val="90000"/>
              </a:lnSpc>
            </a:pPr>
            <a:r>
              <a:rPr lang="en-US" sz="2000" dirty="0" smtClean="0"/>
              <a:t>Participants in Bureau sponsored collaborative-CVH, Diabetes, Asthma, etc.</a:t>
            </a:r>
          </a:p>
          <a:p>
            <a:pPr eaLnBrk="1" hangingPunct="1">
              <a:lnSpc>
                <a:spcPct val="90000"/>
              </a:lnSpc>
            </a:pPr>
            <a:r>
              <a:rPr lang="en-US" sz="2000" dirty="0" smtClean="0"/>
              <a:t>ADA compliant</a:t>
            </a:r>
          </a:p>
          <a:p>
            <a:pPr eaLnBrk="1" hangingPunct="1">
              <a:lnSpc>
                <a:spcPct val="90000"/>
              </a:lnSpc>
            </a:pPr>
            <a:r>
              <a:rPr lang="en-US" sz="2000" dirty="0" smtClean="0"/>
              <a:t>CLIA/OSHA compliant</a:t>
            </a:r>
          </a:p>
          <a:p>
            <a:pPr eaLnBrk="1" hangingPunct="1">
              <a:lnSpc>
                <a:spcPct val="90000"/>
              </a:lnSpc>
            </a:pPr>
            <a:r>
              <a:rPr lang="en-US" sz="2000" dirty="0" smtClean="0"/>
              <a:t>Non-smoking environment</a:t>
            </a:r>
          </a:p>
          <a:p>
            <a:pPr eaLnBrk="1" hangingPunct="1">
              <a:lnSpc>
                <a:spcPct val="90000"/>
              </a:lnSpc>
            </a:pPr>
            <a:r>
              <a:rPr lang="en-US" sz="2000" dirty="0" smtClean="0"/>
              <a:t>JCAHO Accredited/PR Certified</a:t>
            </a:r>
          </a:p>
          <a:p>
            <a:pPr eaLnBrk="1" hangingPunct="1">
              <a:lnSpc>
                <a:spcPct val="90000"/>
              </a:lnSpc>
            </a:pPr>
            <a:r>
              <a:rPr lang="en-US" sz="2000" dirty="0" smtClean="0"/>
              <a:t>Accept traditional insurance</a:t>
            </a:r>
          </a:p>
          <a:p>
            <a:pPr eaLnBrk="1" hangingPunct="1">
              <a:lnSpc>
                <a:spcPct val="90000"/>
              </a:lnSpc>
            </a:pPr>
            <a:r>
              <a:rPr lang="en-US" sz="2000" dirty="0" smtClean="0"/>
              <a:t>Work with local employers to develop primary care plans</a:t>
            </a:r>
          </a:p>
          <a:p>
            <a:pPr eaLnBrk="1" hangingPunct="1">
              <a:lnSpc>
                <a:spcPct val="90000"/>
              </a:lnSpc>
              <a:buFont typeface="Wingdings" pitchFamily="2" charset="2"/>
              <a:buNone/>
            </a:pPr>
            <a:endParaRPr lang="en-US" sz="20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457200"/>
            <a:ext cx="4941161" cy="584775"/>
          </a:xfrm>
          <a:prstGeom prst="rect">
            <a:avLst/>
          </a:prstGeom>
        </p:spPr>
        <p:txBody>
          <a:bodyPr wrap="none">
            <a:spAutoFit/>
          </a:bodyPr>
          <a:lstStyle/>
          <a:p>
            <a:r>
              <a:rPr lang="en-US" sz="3200" dirty="0" smtClean="0">
                <a:solidFill>
                  <a:schemeClr val="hlink"/>
                </a:solidFill>
              </a:rPr>
              <a:t>The Topics We’ll Be Covering</a:t>
            </a:r>
            <a:endParaRPr lang="en-US" sz="3200" dirty="0"/>
          </a:p>
        </p:txBody>
      </p:sp>
      <p:sp>
        <p:nvSpPr>
          <p:cNvPr id="5" name="Rectangle 4"/>
          <p:cNvSpPr/>
          <p:nvPr/>
        </p:nvSpPr>
        <p:spPr>
          <a:xfrm>
            <a:off x="2133600" y="1905000"/>
            <a:ext cx="4941161" cy="3416320"/>
          </a:xfrm>
          <a:prstGeom prst="rect">
            <a:avLst/>
          </a:prstGeom>
        </p:spPr>
        <p:txBody>
          <a:bodyPr wrap="square">
            <a:spAutoFit/>
          </a:bodyPr>
          <a:lstStyle/>
          <a:p>
            <a:r>
              <a:rPr lang="en-US" sz="2400" dirty="0" smtClean="0">
                <a:solidFill>
                  <a:schemeClr val="hlink"/>
                </a:solidFill>
              </a:rPr>
              <a:t>Health Center Overview</a:t>
            </a:r>
          </a:p>
          <a:p>
            <a:r>
              <a:rPr lang="en-US" sz="2400" dirty="0" smtClean="0">
                <a:solidFill>
                  <a:schemeClr val="hlink"/>
                </a:solidFill>
              </a:rPr>
              <a:t>Program Requirements</a:t>
            </a:r>
          </a:p>
          <a:p>
            <a:r>
              <a:rPr lang="en-US" sz="2400" dirty="0" smtClean="0">
                <a:solidFill>
                  <a:schemeClr val="hlink"/>
                </a:solidFill>
              </a:rPr>
              <a:t>Health Center Variations</a:t>
            </a:r>
          </a:p>
          <a:p>
            <a:r>
              <a:rPr lang="en-US" sz="2400" dirty="0" smtClean="0">
                <a:solidFill>
                  <a:schemeClr val="hlink"/>
                </a:solidFill>
              </a:rPr>
              <a:t>Required Services</a:t>
            </a:r>
          </a:p>
          <a:p>
            <a:r>
              <a:rPr lang="en-US" sz="2400" dirty="0" smtClean="0">
                <a:solidFill>
                  <a:schemeClr val="hlink"/>
                </a:solidFill>
              </a:rPr>
              <a:t>The Benefits of an FQHC</a:t>
            </a:r>
          </a:p>
          <a:p>
            <a:endParaRPr lang="en-US" sz="2400" dirty="0" smtClean="0">
              <a:solidFill>
                <a:schemeClr val="hlink"/>
              </a:solidFill>
            </a:endParaRPr>
          </a:p>
          <a:p>
            <a:endParaRPr lang="en-US" sz="2400" dirty="0" smtClean="0">
              <a:solidFill>
                <a:schemeClr val="hlink"/>
              </a:solidFill>
            </a:endParaRPr>
          </a:p>
          <a:p>
            <a:endParaRPr lang="en-US" sz="2400" dirty="0" smtClean="0">
              <a:solidFill>
                <a:schemeClr val="hlink"/>
              </a:solidFill>
            </a:endParaRPr>
          </a:p>
          <a:p>
            <a:endParaRPr lang="en-US" sz="24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Topics We’ve Covered</a:t>
            </a:r>
            <a:endParaRPr lang="en-US" dirty="0"/>
          </a:p>
        </p:txBody>
      </p:sp>
      <p:sp>
        <p:nvSpPr>
          <p:cNvPr id="4" name="Rectangle 3"/>
          <p:cNvSpPr/>
          <p:nvPr/>
        </p:nvSpPr>
        <p:spPr>
          <a:xfrm>
            <a:off x="2133600" y="1905000"/>
            <a:ext cx="4941161" cy="3416320"/>
          </a:xfrm>
          <a:prstGeom prst="rect">
            <a:avLst/>
          </a:prstGeom>
        </p:spPr>
        <p:txBody>
          <a:bodyPr wrap="square">
            <a:spAutoFit/>
          </a:bodyPr>
          <a:lstStyle/>
          <a:p>
            <a:r>
              <a:rPr lang="en-US" sz="2400" dirty="0" smtClean="0">
                <a:solidFill>
                  <a:schemeClr val="hlink"/>
                </a:solidFill>
              </a:rPr>
              <a:t>Health Center Overview</a:t>
            </a:r>
          </a:p>
          <a:p>
            <a:r>
              <a:rPr lang="en-US" sz="2400" dirty="0" smtClean="0">
                <a:solidFill>
                  <a:schemeClr val="hlink"/>
                </a:solidFill>
              </a:rPr>
              <a:t>Program Requirements</a:t>
            </a:r>
          </a:p>
          <a:p>
            <a:r>
              <a:rPr lang="en-US" sz="2400" dirty="0" smtClean="0">
                <a:solidFill>
                  <a:schemeClr val="hlink"/>
                </a:solidFill>
              </a:rPr>
              <a:t>Health Center Variations</a:t>
            </a:r>
          </a:p>
          <a:p>
            <a:r>
              <a:rPr lang="en-US" sz="2400" dirty="0" smtClean="0">
                <a:solidFill>
                  <a:schemeClr val="hlink"/>
                </a:solidFill>
              </a:rPr>
              <a:t>Required Services</a:t>
            </a:r>
          </a:p>
          <a:p>
            <a:r>
              <a:rPr lang="en-US" sz="2400" dirty="0" smtClean="0">
                <a:solidFill>
                  <a:schemeClr val="hlink"/>
                </a:solidFill>
              </a:rPr>
              <a:t>The Benefits of an FQHC</a:t>
            </a:r>
          </a:p>
          <a:p>
            <a:endParaRPr lang="en-US" sz="2400" dirty="0" smtClean="0">
              <a:solidFill>
                <a:schemeClr val="hlink"/>
              </a:solidFill>
            </a:endParaRPr>
          </a:p>
          <a:p>
            <a:endParaRPr lang="en-US" sz="2400" dirty="0" smtClean="0">
              <a:solidFill>
                <a:schemeClr val="hlink"/>
              </a:solidFill>
            </a:endParaRPr>
          </a:p>
          <a:p>
            <a:endParaRPr lang="en-US" sz="2400" dirty="0" smtClean="0">
              <a:solidFill>
                <a:schemeClr val="hlink"/>
              </a:solidFill>
            </a:endParaRPr>
          </a:p>
          <a:p>
            <a:endParaRPr lang="en-US" sz="2400"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828800"/>
            <a:ext cx="4267200" cy="664797"/>
          </a:xfrm>
        </p:spPr>
        <p:txBody>
          <a:bodyPr/>
          <a:lstStyle/>
          <a:p>
            <a:r>
              <a:rPr lang="en-US" dirty="0" smtClean="0"/>
              <a:t>Thank You</a:t>
            </a:r>
            <a:endParaRPr lang="en-US" dirty="0"/>
          </a:p>
        </p:txBody>
      </p:sp>
      <p:sp>
        <p:nvSpPr>
          <p:cNvPr id="4" name="Title 1"/>
          <p:cNvSpPr txBox="1">
            <a:spLocks/>
          </p:cNvSpPr>
          <p:nvPr/>
        </p:nvSpPr>
        <p:spPr>
          <a:xfrm>
            <a:off x="4953000" y="3505200"/>
            <a:ext cx="2895600" cy="664797"/>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en-US" sz="4800" b="0"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mj-lt"/>
                <a:ea typeface="+mn-ea"/>
                <a:cs typeface="Arial" charset="0"/>
              </a:rPr>
              <a:t>Questions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685800" y="304800"/>
            <a:ext cx="7772400" cy="553998"/>
          </a:xfrm>
        </p:spPr>
        <p:txBody>
          <a:bodyPr/>
          <a:lstStyle/>
          <a:p>
            <a:pPr eaLnBrk="1" hangingPunct="1">
              <a:defRPr/>
            </a:pPr>
            <a:r>
              <a:rPr lang="en-US" sz="4000" dirty="0" smtClean="0">
                <a:solidFill>
                  <a:schemeClr val="hlink"/>
                </a:solidFill>
              </a:rPr>
              <a:t>Community Health Center Model </a:t>
            </a:r>
          </a:p>
        </p:txBody>
      </p:sp>
      <p:sp>
        <p:nvSpPr>
          <p:cNvPr id="6150" name="Rectangle 3"/>
          <p:cNvSpPr>
            <a:spLocks noGrp="1" noChangeArrowheads="1"/>
          </p:cNvSpPr>
          <p:nvPr>
            <p:ph type="body" idx="1"/>
          </p:nvPr>
        </p:nvSpPr>
        <p:spPr>
          <a:xfrm>
            <a:off x="762000" y="1447800"/>
            <a:ext cx="7772400" cy="4800600"/>
          </a:xfrm>
        </p:spPr>
        <p:txBody>
          <a:bodyPr/>
          <a:lstStyle/>
          <a:p>
            <a:pPr eaLnBrk="1" hangingPunct="1">
              <a:lnSpc>
                <a:spcPct val="80000"/>
              </a:lnSpc>
            </a:pPr>
            <a:r>
              <a:rPr lang="en-US" sz="2000" b="1" dirty="0" smtClean="0">
                <a:solidFill>
                  <a:srgbClr val="FF3300"/>
                </a:solidFill>
              </a:rPr>
              <a:t>Community-based focus</a:t>
            </a:r>
            <a:r>
              <a:rPr lang="en-US" sz="2000" b="1" dirty="0" smtClean="0"/>
              <a:t>. Each is run by a board of directors, which by statute is made up of at least 51 percent users of the clinic. </a:t>
            </a:r>
          </a:p>
          <a:p>
            <a:pPr eaLnBrk="1" hangingPunct="1">
              <a:lnSpc>
                <a:spcPct val="80000"/>
              </a:lnSpc>
            </a:pPr>
            <a:endParaRPr lang="en-US" sz="2000" b="1" dirty="0" smtClean="0"/>
          </a:p>
          <a:p>
            <a:pPr eaLnBrk="1" hangingPunct="1">
              <a:lnSpc>
                <a:spcPct val="80000"/>
              </a:lnSpc>
            </a:pPr>
            <a:r>
              <a:rPr lang="en-US" sz="2000" b="1" dirty="0" smtClean="0">
                <a:solidFill>
                  <a:srgbClr val="FF3300"/>
                </a:solidFill>
              </a:rPr>
              <a:t>Comprehensive services</a:t>
            </a:r>
            <a:r>
              <a:rPr lang="en-US" sz="2000" b="1" dirty="0" smtClean="0"/>
              <a:t>. Core primary and preventive health care services are supplemented not only by dental and behavioral health services but also by enabling services such as transportation, translation, outreach, and other social services that eliminate barriers to care. </a:t>
            </a:r>
          </a:p>
          <a:p>
            <a:pPr eaLnBrk="1" hangingPunct="1">
              <a:lnSpc>
                <a:spcPct val="80000"/>
              </a:lnSpc>
            </a:pPr>
            <a:endParaRPr lang="en-US" sz="2000" b="1" dirty="0" smtClean="0"/>
          </a:p>
          <a:p>
            <a:pPr eaLnBrk="1" hangingPunct="1">
              <a:lnSpc>
                <a:spcPct val="80000"/>
              </a:lnSpc>
            </a:pPr>
            <a:r>
              <a:rPr lang="en-US" sz="2000" b="1" dirty="0" smtClean="0">
                <a:solidFill>
                  <a:srgbClr val="FF3300"/>
                </a:solidFill>
              </a:rPr>
              <a:t>Culturally and linguistically competent care.</a:t>
            </a:r>
            <a:r>
              <a:rPr lang="en-US" sz="2000" b="1" dirty="0" smtClean="0"/>
              <a:t> Health Centers offer signage, as well as access to interpretation services, and health education materials in multiple languages.</a:t>
            </a:r>
          </a:p>
          <a:p>
            <a:pPr eaLnBrk="1" hangingPunct="1">
              <a:lnSpc>
                <a:spcPct val="80000"/>
              </a:lnSpc>
            </a:pPr>
            <a:endParaRPr lang="en-US" sz="2000" b="1" dirty="0" smtClean="0"/>
          </a:p>
          <a:p>
            <a:pPr eaLnBrk="1" hangingPunct="1">
              <a:lnSpc>
                <a:spcPct val="80000"/>
              </a:lnSpc>
            </a:pPr>
            <a:r>
              <a:rPr lang="en-US" sz="2000" b="1" dirty="0" smtClean="0">
                <a:solidFill>
                  <a:srgbClr val="FF3300"/>
                </a:solidFill>
              </a:rPr>
              <a:t>High quality of care</a:t>
            </a:r>
            <a:r>
              <a:rPr lang="en-US" sz="2000" b="1" dirty="0" smtClean="0"/>
              <a:t> provided through health centers reduces hospitalizations and emergency room use, reduces annual Medicaid costs, and helps prevent more expensive chronic disease and disability. </a:t>
            </a:r>
          </a:p>
          <a:p>
            <a:pPr eaLnBrk="1" hangingPunct="1">
              <a:lnSpc>
                <a:spcPct val="80000"/>
              </a:lnSpc>
            </a:pPr>
            <a:endParaRPr lang="en-US" sz="2000" b="1" dirty="0" smtClean="0"/>
          </a:p>
          <a:p>
            <a:pPr eaLnBrk="1" hangingPunct="1">
              <a:lnSpc>
                <a:spcPct val="80000"/>
              </a:lnSpc>
              <a:buClr>
                <a:schemeClr val="hlink"/>
              </a:buClr>
              <a:buFont typeface="Wingdings" pitchFamily="2" charset="2"/>
              <a:buChar char="ü"/>
            </a:pPr>
            <a:endParaRPr lang="en-US" sz="1400"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defRPr/>
            </a:pPr>
            <a:r>
              <a:rPr lang="en-US" smtClean="0">
                <a:solidFill>
                  <a:schemeClr val="hlink"/>
                </a:solidFill>
              </a:rPr>
              <a:t>What is an FQHC?</a:t>
            </a:r>
          </a:p>
        </p:txBody>
      </p:sp>
      <p:sp>
        <p:nvSpPr>
          <p:cNvPr id="7174" name="Rectangle 3"/>
          <p:cNvSpPr>
            <a:spLocks noGrp="1" noChangeArrowheads="1"/>
          </p:cNvSpPr>
          <p:nvPr>
            <p:ph type="body" idx="1"/>
          </p:nvPr>
        </p:nvSpPr>
        <p:spPr>
          <a:xfrm>
            <a:off x="838200" y="1905000"/>
            <a:ext cx="7848600" cy="3821097"/>
          </a:xfrm>
        </p:spPr>
        <p:txBody>
          <a:bodyPr/>
          <a:lstStyle/>
          <a:p>
            <a:pPr eaLnBrk="1" hangingPunct="1">
              <a:lnSpc>
                <a:spcPct val="80000"/>
              </a:lnSpc>
            </a:pPr>
            <a:r>
              <a:rPr lang="en-US" sz="2000" dirty="0" smtClean="0"/>
              <a:t>Federally Qualified Health Center</a:t>
            </a:r>
          </a:p>
          <a:p>
            <a:pPr lvl="1" eaLnBrk="1" hangingPunct="1">
              <a:lnSpc>
                <a:spcPct val="80000"/>
              </a:lnSpc>
            </a:pPr>
            <a:r>
              <a:rPr lang="en-US" sz="1600" dirty="0" smtClean="0"/>
              <a:t>Section 330 grantee</a:t>
            </a:r>
          </a:p>
          <a:p>
            <a:pPr lvl="1" eaLnBrk="1" hangingPunct="1">
              <a:lnSpc>
                <a:spcPct val="80000"/>
              </a:lnSpc>
            </a:pPr>
            <a:r>
              <a:rPr lang="en-US" sz="1600" dirty="0" smtClean="0"/>
              <a:t>FQHC Look-Alike</a:t>
            </a:r>
            <a:endParaRPr lang="en-US" sz="1800" dirty="0" smtClean="0"/>
          </a:p>
          <a:p>
            <a:pPr eaLnBrk="1" hangingPunct="1">
              <a:lnSpc>
                <a:spcPct val="80000"/>
              </a:lnSpc>
              <a:spcBef>
                <a:spcPct val="60000"/>
              </a:spcBef>
            </a:pPr>
            <a:r>
              <a:rPr lang="en-US" sz="2000" dirty="0" smtClean="0"/>
              <a:t>Private, charitable, tax-exempt nonprofit organization</a:t>
            </a:r>
          </a:p>
          <a:p>
            <a:pPr eaLnBrk="1" hangingPunct="1">
              <a:lnSpc>
                <a:spcPct val="80000"/>
              </a:lnSpc>
              <a:spcBef>
                <a:spcPct val="60000"/>
              </a:spcBef>
            </a:pPr>
            <a:r>
              <a:rPr lang="en-US" sz="2000" dirty="0" smtClean="0"/>
              <a:t>Public entity</a:t>
            </a:r>
          </a:p>
          <a:p>
            <a:pPr eaLnBrk="1" hangingPunct="1">
              <a:lnSpc>
                <a:spcPct val="90000"/>
              </a:lnSpc>
            </a:pPr>
            <a:r>
              <a:rPr lang="en-US" sz="2000" dirty="0" smtClean="0"/>
              <a:t>330 Grant funded Community Health Centers (CHCs)</a:t>
            </a:r>
          </a:p>
          <a:p>
            <a:pPr eaLnBrk="1" hangingPunct="1">
              <a:lnSpc>
                <a:spcPct val="90000"/>
              </a:lnSpc>
            </a:pPr>
            <a:r>
              <a:rPr lang="en-US" sz="2000" dirty="0" smtClean="0"/>
              <a:t>Funded through the DHHS</a:t>
            </a:r>
          </a:p>
          <a:p>
            <a:pPr eaLnBrk="1" hangingPunct="1">
              <a:lnSpc>
                <a:spcPct val="90000"/>
              </a:lnSpc>
            </a:pPr>
            <a:r>
              <a:rPr lang="en-US" sz="2000" dirty="0" smtClean="0"/>
              <a:t>Initially referred to as “Neighborhood Health Centers”, an outgrowth of President Lyndon B. Johnson’s Great Society Program in 1966</a:t>
            </a:r>
          </a:p>
          <a:p>
            <a:pPr eaLnBrk="1" hangingPunct="1">
              <a:lnSpc>
                <a:spcPct val="90000"/>
              </a:lnSpc>
            </a:pPr>
            <a:r>
              <a:rPr lang="en-US" sz="2000" dirty="0" smtClean="0"/>
              <a:t>Mandated to provide care to anyone seeking health care </a:t>
            </a:r>
          </a:p>
          <a:p>
            <a:pPr eaLnBrk="1" hangingPunct="1">
              <a:lnSpc>
                <a:spcPct val="80000"/>
              </a:lnSpc>
              <a:spcBef>
                <a:spcPct val="60000"/>
              </a:spcBef>
            </a:pPr>
            <a:endParaRPr lang="en-US" sz="2000"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defRPr/>
            </a:pPr>
            <a:r>
              <a:rPr lang="en-US" sz="4000" smtClean="0">
                <a:solidFill>
                  <a:schemeClr val="hlink"/>
                </a:solidFill>
              </a:rPr>
              <a:t>FQHC Key Documents</a:t>
            </a:r>
          </a:p>
        </p:txBody>
      </p:sp>
      <p:sp>
        <p:nvSpPr>
          <p:cNvPr id="8198" name="Rectangle 3"/>
          <p:cNvSpPr>
            <a:spLocks noGrp="1" noChangeArrowheads="1"/>
          </p:cNvSpPr>
          <p:nvPr>
            <p:ph type="body" idx="1"/>
          </p:nvPr>
        </p:nvSpPr>
        <p:spPr>
          <a:xfrm>
            <a:off x="381000" y="1828800"/>
            <a:ext cx="8382000" cy="2246769"/>
          </a:xfrm>
        </p:spPr>
        <p:txBody>
          <a:bodyPr/>
          <a:lstStyle/>
          <a:p>
            <a:pPr eaLnBrk="1" hangingPunct="1"/>
            <a:r>
              <a:rPr lang="en-US" sz="2000" dirty="0" smtClean="0"/>
              <a:t>Consolidated health Center Program: section 330 of the Public health service Act</a:t>
            </a:r>
          </a:p>
          <a:p>
            <a:pPr eaLnBrk="1" hangingPunct="1"/>
            <a:r>
              <a:rPr lang="en-US" sz="2000" dirty="0" smtClean="0"/>
              <a:t>Program regulations</a:t>
            </a:r>
          </a:p>
          <a:p>
            <a:pPr eaLnBrk="1" hangingPunct="1"/>
            <a:r>
              <a:rPr lang="en-US" sz="2000" dirty="0" smtClean="0"/>
              <a:t>BPHC Policy Information Notice - Health Center Program Expectations</a:t>
            </a:r>
          </a:p>
          <a:p>
            <a:pPr eaLnBrk="1" hangingPunct="1">
              <a:buFont typeface="Wingdings" pitchFamily="2" charset="2"/>
              <a:buNone/>
            </a:pPr>
            <a:endParaRPr lang="en-US" sz="2000" dirty="0" smtClean="0"/>
          </a:p>
          <a:p>
            <a:pPr eaLnBrk="1" hangingPunct="1">
              <a:buFont typeface="Wingdings" pitchFamily="2" charset="2"/>
              <a:buNone/>
            </a:pPr>
            <a:endParaRPr lang="en-US" sz="2000" dirty="0" smtClean="0"/>
          </a:p>
          <a:p>
            <a:pPr eaLnBrk="1" hangingPunct="1"/>
            <a:endParaRPr lang="en-US" sz="2000" dirty="0" smtClean="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n-US" sz="4000" smtClean="0">
                <a:solidFill>
                  <a:schemeClr val="hlink"/>
                </a:solidFill>
              </a:rPr>
              <a:t>Program Requirements</a:t>
            </a:r>
          </a:p>
        </p:txBody>
      </p:sp>
      <p:sp>
        <p:nvSpPr>
          <p:cNvPr id="9222" name="Rectangle 3"/>
          <p:cNvSpPr>
            <a:spLocks noGrp="1" noChangeArrowheads="1"/>
          </p:cNvSpPr>
          <p:nvPr>
            <p:ph type="body" idx="1"/>
          </p:nvPr>
        </p:nvSpPr>
        <p:spPr>
          <a:xfrm>
            <a:off x="381000" y="1412875"/>
            <a:ext cx="8382000" cy="4315027"/>
          </a:xfrm>
        </p:spPr>
        <p:txBody>
          <a:bodyPr/>
          <a:lstStyle/>
          <a:p>
            <a:pPr eaLnBrk="1" hangingPunct="1">
              <a:lnSpc>
                <a:spcPct val="80000"/>
              </a:lnSpc>
              <a:spcBef>
                <a:spcPct val="60000"/>
              </a:spcBef>
            </a:pPr>
            <a:r>
              <a:rPr lang="en-US" sz="2000" dirty="0" smtClean="0"/>
              <a:t>Must provide either directly or through contract or established arrangements:</a:t>
            </a:r>
          </a:p>
          <a:p>
            <a:pPr lvl="1" eaLnBrk="1" hangingPunct="1">
              <a:lnSpc>
                <a:spcPct val="80000"/>
              </a:lnSpc>
              <a:spcBef>
                <a:spcPct val="60000"/>
              </a:spcBef>
            </a:pPr>
            <a:r>
              <a:rPr lang="en-US" sz="1800" dirty="0" smtClean="0"/>
              <a:t>All required primary and preventive services</a:t>
            </a:r>
          </a:p>
          <a:p>
            <a:pPr lvl="1" eaLnBrk="1" hangingPunct="1">
              <a:lnSpc>
                <a:spcPct val="80000"/>
              </a:lnSpc>
              <a:spcBef>
                <a:spcPct val="60000"/>
              </a:spcBef>
            </a:pPr>
            <a:r>
              <a:rPr lang="en-US" sz="1800" dirty="0" smtClean="0"/>
              <a:t>Supplementary services including referrals to other providers (specialists) and health related-services (substance abuse and mental health services)</a:t>
            </a:r>
          </a:p>
          <a:p>
            <a:pPr lvl="1" eaLnBrk="1" hangingPunct="1">
              <a:lnSpc>
                <a:spcPct val="80000"/>
              </a:lnSpc>
              <a:spcBef>
                <a:spcPct val="60000"/>
              </a:spcBef>
            </a:pPr>
            <a:r>
              <a:rPr lang="en-US" sz="1800" dirty="0" smtClean="0"/>
              <a:t>-Case management services (counseling referral, and follow-up) and other services designed to assist patients in establishing eligibility or programs that provide financial assistance</a:t>
            </a:r>
          </a:p>
          <a:p>
            <a:pPr lvl="1" eaLnBrk="1" hangingPunct="1">
              <a:lnSpc>
                <a:spcPct val="80000"/>
              </a:lnSpc>
              <a:spcBef>
                <a:spcPct val="60000"/>
              </a:spcBef>
            </a:pPr>
            <a:r>
              <a:rPr lang="en-US" sz="1800" dirty="0" smtClean="0"/>
              <a:t>-Enabling services including outreach, transportation and translation</a:t>
            </a:r>
          </a:p>
          <a:p>
            <a:pPr lvl="1" eaLnBrk="1" hangingPunct="1">
              <a:lnSpc>
                <a:spcPct val="80000"/>
              </a:lnSpc>
              <a:spcBef>
                <a:spcPct val="60000"/>
              </a:spcBef>
            </a:pPr>
            <a:r>
              <a:rPr lang="en-US" sz="1800" dirty="0" smtClean="0"/>
              <a:t>-Education regarding the availability and  proper use of health services</a:t>
            </a:r>
          </a:p>
          <a:p>
            <a:pPr lvl="1" eaLnBrk="1" hangingPunct="1">
              <a:lnSpc>
                <a:spcPct val="80000"/>
              </a:lnSpc>
              <a:spcBef>
                <a:spcPct val="60000"/>
              </a:spcBef>
            </a:pPr>
            <a:r>
              <a:rPr lang="en-US" sz="1800" dirty="0" smtClean="0"/>
              <a:t>-Additional health services as appropriate including behavioral and mental health and substance abuse services, recuperative care and environmental health services.</a:t>
            </a:r>
          </a:p>
          <a:p>
            <a:pPr lvl="1" eaLnBrk="1" hangingPunct="1">
              <a:lnSpc>
                <a:spcPct val="80000"/>
              </a:lnSpc>
              <a:spcBef>
                <a:spcPct val="60000"/>
              </a:spcBef>
            </a:pPr>
            <a:endParaRPr lang="en-US" sz="1800" dirty="0" smtClean="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81000" y="230188"/>
            <a:ext cx="8382000" cy="553998"/>
          </a:xfrm>
        </p:spPr>
        <p:txBody>
          <a:bodyPr/>
          <a:lstStyle/>
          <a:p>
            <a:pPr eaLnBrk="1" hangingPunct="1">
              <a:defRPr/>
            </a:pPr>
            <a:r>
              <a:rPr lang="en-US" sz="4000" dirty="0" smtClean="0">
                <a:solidFill>
                  <a:schemeClr val="hlink"/>
                </a:solidFill>
              </a:rPr>
              <a:t>Program Requirements</a:t>
            </a:r>
            <a:endParaRPr lang="en-US" sz="4000" dirty="0" smtClean="0"/>
          </a:p>
        </p:txBody>
      </p:sp>
      <p:sp>
        <p:nvSpPr>
          <p:cNvPr id="10246" name="Rectangle 3"/>
          <p:cNvSpPr>
            <a:spLocks noGrp="1" noChangeArrowheads="1"/>
          </p:cNvSpPr>
          <p:nvPr>
            <p:ph type="body" idx="1"/>
          </p:nvPr>
        </p:nvSpPr>
        <p:spPr>
          <a:xfrm>
            <a:off x="381000" y="1412875"/>
            <a:ext cx="8382000" cy="3637919"/>
          </a:xfrm>
        </p:spPr>
        <p:txBody>
          <a:bodyPr/>
          <a:lstStyle/>
          <a:p>
            <a:pPr eaLnBrk="1" hangingPunct="1">
              <a:lnSpc>
                <a:spcPct val="80000"/>
              </a:lnSpc>
              <a:spcBef>
                <a:spcPct val="60000"/>
              </a:spcBef>
            </a:pPr>
            <a:r>
              <a:rPr lang="en-US" sz="2200" dirty="0" smtClean="0"/>
              <a:t>Must serve a medically underserved area (MUA) or medically underserved population (MUP) designated by DHHS</a:t>
            </a:r>
          </a:p>
          <a:p>
            <a:pPr lvl="1" eaLnBrk="1" hangingPunct="1">
              <a:lnSpc>
                <a:spcPct val="80000"/>
              </a:lnSpc>
              <a:spcBef>
                <a:spcPct val="60000"/>
              </a:spcBef>
            </a:pPr>
            <a:r>
              <a:rPr lang="en-US" sz="2000" dirty="0" smtClean="0"/>
              <a:t>Required for CHC and SBHC Programs</a:t>
            </a:r>
          </a:p>
          <a:p>
            <a:pPr lvl="1" eaLnBrk="1" hangingPunct="1">
              <a:lnSpc>
                <a:spcPct val="80000"/>
              </a:lnSpc>
              <a:spcBef>
                <a:spcPct val="60000"/>
              </a:spcBef>
            </a:pPr>
            <a:r>
              <a:rPr lang="en-US" sz="2000" dirty="0" smtClean="0"/>
              <a:t>Not required for MHC, HCH or PHPC Programs</a:t>
            </a:r>
          </a:p>
          <a:p>
            <a:pPr eaLnBrk="1" hangingPunct="1">
              <a:lnSpc>
                <a:spcPct val="80000"/>
              </a:lnSpc>
              <a:spcBef>
                <a:spcPct val="60000"/>
              </a:spcBef>
            </a:pPr>
            <a:endParaRPr lang="en-US" sz="2200" dirty="0" smtClean="0"/>
          </a:p>
          <a:p>
            <a:pPr eaLnBrk="1" hangingPunct="1">
              <a:lnSpc>
                <a:spcPct val="80000"/>
              </a:lnSpc>
              <a:spcBef>
                <a:spcPct val="60000"/>
              </a:spcBef>
            </a:pPr>
            <a:r>
              <a:rPr lang="en-US" sz="2200" dirty="0" smtClean="0"/>
              <a:t>Must provide services to all residents of the service area regardless of ability to pay</a:t>
            </a:r>
          </a:p>
          <a:p>
            <a:pPr eaLnBrk="1" hangingPunct="1">
              <a:lnSpc>
                <a:spcPct val="80000"/>
              </a:lnSpc>
              <a:spcBef>
                <a:spcPct val="60000"/>
              </a:spcBef>
            </a:pPr>
            <a:r>
              <a:rPr lang="en-US" sz="2200" dirty="0" smtClean="0"/>
              <a:t>Must have a schedule of charges and corresponding schedule of discounts based on a person’s ability to pay for persons below x-Percent of poverty</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81000" y="230188"/>
            <a:ext cx="8382000" cy="553998"/>
          </a:xfrm>
        </p:spPr>
        <p:txBody>
          <a:bodyPr/>
          <a:lstStyle/>
          <a:p>
            <a:pPr eaLnBrk="1" hangingPunct="1">
              <a:defRPr/>
            </a:pPr>
            <a:r>
              <a:rPr lang="en-US" sz="4000" dirty="0" smtClean="0">
                <a:solidFill>
                  <a:schemeClr val="hlink"/>
                </a:solidFill>
              </a:rPr>
              <a:t>Program Requirements</a:t>
            </a:r>
          </a:p>
        </p:txBody>
      </p:sp>
      <p:sp>
        <p:nvSpPr>
          <p:cNvPr id="11270" name="Rectangle 3"/>
          <p:cNvSpPr>
            <a:spLocks noGrp="1" noChangeArrowheads="1"/>
          </p:cNvSpPr>
          <p:nvPr>
            <p:ph type="body" idx="1"/>
          </p:nvPr>
        </p:nvSpPr>
        <p:spPr>
          <a:xfrm>
            <a:off x="533400" y="1981200"/>
            <a:ext cx="8153400" cy="2960811"/>
          </a:xfrm>
        </p:spPr>
        <p:txBody>
          <a:bodyPr/>
          <a:lstStyle/>
          <a:p>
            <a:pPr marL="0" indent="0" eaLnBrk="1" hangingPunct="1">
              <a:lnSpc>
                <a:spcPct val="80000"/>
              </a:lnSpc>
              <a:buFont typeface="Wingdings" pitchFamily="2" charset="2"/>
              <a:buNone/>
            </a:pPr>
            <a:r>
              <a:rPr lang="en-US" sz="2000" dirty="0" smtClean="0"/>
              <a:t> Must have a schedule of charges designed to cover the reasonable costs of operation and consistent with locally prevailing fees</a:t>
            </a:r>
          </a:p>
          <a:p>
            <a:pPr lvl="1" eaLnBrk="1" hangingPunct="1">
              <a:lnSpc>
                <a:spcPct val="80000"/>
              </a:lnSpc>
              <a:spcBef>
                <a:spcPct val="40000"/>
              </a:spcBef>
            </a:pPr>
            <a:r>
              <a:rPr lang="en-US" sz="2000" dirty="0" smtClean="0"/>
              <a:t>Corresponding schedule of discounts adjusted based on a person’s ability to pay for persons below x% - of poverty</a:t>
            </a:r>
          </a:p>
          <a:p>
            <a:pPr lvl="1" eaLnBrk="1" hangingPunct="1">
              <a:lnSpc>
                <a:spcPct val="80000"/>
              </a:lnSpc>
              <a:spcBef>
                <a:spcPct val="40000"/>
              </a:spcBef>
            </a:pPr>
            <a:r>
              <a:rPr lang="en-US" sz="2000" dirty="0" smtClean="0"/>
              <a:t>Must have a financial system that accurately reflects the financial performance of the organization and assures viability and competitiveness</a:t>
            </a:r>
          </a:p>
          <a:p>
            <a:pPr lvl="1" eaLnBrk="1" hangingPunct="1">
              <a:lnSpc>
                <a:spcPct val="80000"/>
              </a:lnSpc>
              <a:spcBef>
                <a:spcPct val="40000"/>
              </a:spcBef>
            </a:pPr>
            <a:r>
              <a:rPr lang="en-US" sz="2000" dirty="0" smtClean="0"/>
              <a:t>Effective clinical and administrative leadership, systems and procedures</a:t>
            </a:r>
          </a:p>
          <a:p>
            <a:pPr lvl="1" eaLnBrk="1" hangingPunct="1">
              <a:lnSpc>
                <a:spcPct val="80000"/>
              </a:lnSpc>
              <a:spcBef>
                <a:spcPct val="40000"/>
              </a:spcBef>
            </a:pPr>
            <a:endParaRPr lang="en-US" sz="2000"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381000" y="230188"/>
            <a:ext cx="8382000" cy="553998"/>
          </a:xfrm>
        </p:spPr>
        <p:txBody>
          <a:bodyPr/>
          <a:lstStyle/>
          <a:p>
            <a:pPr eaLnBrk="1" hangingPunct="1">
              <a:defRPr/>
            </a:pPr>
            <a:r>
              <a:rPr lang="en-US" sz="4000" dirty="0" smtClean="0">
                <a:solidFill>
                  <a:schemeClr val="hlink"/>
                </a:solidFill>
              </a:rPr>
              <a:t>Program Requirements</a:t>
            </a:r>
          </a:p>
        </p:txBody>
      </p:sp>
      <p:sp>
        <p:nvSpPr>
          <p:cNvPr id="12294" name="Rectangle 3"/>
          <p:cNvSpPr>
            <a:spLocks noGrp="1" noChangeArrowheads="1"/>
          </p:cNvSpPr>
          <p:nvPr>
            <p:ph type="body" idx="1"/>
          </p:nvPr>
        </p:nvSpPr>
        <p:spPr>
          <a:xfrm>
            <a:off x="533400" y="1981200"/>
            <a:ext cx="8153400" cy="3293209"/>
          </a:xfrm>
        </p:spPr>
        <p:txBody>
          <a:bodyPr/>
          <a:lstStyle/>
          <a:p>
            <a:pPr lvl="1" eaLnBrk="1" hangingPunct="1">
              <a:lnSpc>
                <a:spcPct val="90000"/>
              </a:lnSpc>
              <a:spcBef>
                <a:spcPct val="40000"/>
              </a:spcBef>
            </a:pPr>
            <a:r>
              <a:rPr lang="en-US" sz="2000" dirty="0" smtClean="0"/>
              <a:t>Governing Board must autonomously exercise authority regarding operating and service policies (hours, services, personnel and financial, etc.), approval of annual budget and selecting , evaluating and dismissing executive director.</a:t>
            </a:r>
          </a:p>
          <a:p>
            <a:pPr lvl="1" eaLnBrk="1" hangingPunct="1">
              <a:lnSpc>
                <a:spcPct val="90000"/>
              </a:lnSpc>
              <a:spcBef>
                <a:spcPct val="40000"/>
              </a:spcBef>
            </a:pPr>
            <a:r>
              <a:rPr lang="en-US" sz="2000" dirty="0" smtClean="0"/>
              <a:t>CEO must be directly employed (preferred that management team and core staff are directly employed)</a:t>
            </a:r>
          </a:p>
          <a:p>
            <a:pPr lvl="1" eaLnBrk="1" hangingPunct="1">
              <a:lnSpc>
                <a:spcPct val="90000"/>
              </a:lnSpc>
            </a:pPr>
            <a:r>
              <a:rPr lang="en-US" sz="2000" dirty="0" smtClean="0"/>
              <a:t>Must employ a core staff of clinical staff that is multidisciplinary, and culturally and linguistically competent</a:t>
            </a:r>
          </a:p>
          <a:p>
            <a:pPr lvl="1" eaLnBrk="1" hangingPunct="1">
              <a:lnSpc>
                <a:spcPct val="90000"/>
              </a:lnSpc>
            </a:pPr>
            <a:r>
              <a:rPr lang="en-US" sz="2000" dirty="0" smtClean="0"/>
              <a:t>Must establish appropriate linkages and collaborative arrangements with other community providers: referrals, admitting privileges, after-hours coverage.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_texture_wav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D801D66-535F-4D68-8745-8492CEE9CB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1_Blue_texture_wave Segoe</Template>
  <TotalTime>1516</TotalTime>
  <Words>1357</Words>
  <Application>Microsoft Office PowerPoint</Application>
  <PresentationFormat>On-screen Show (4:3)</PresentationFormat>
  <Paragraphs>180</Paragraphs>
  <Slides>21</Slides>
  <Notes>19</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1_Blue_texture_wave Segoe</vt:lpstr>
      <vt:lpstr>White with Courier font for code slides</vt:lpstr>
      <vt:lpstr>The Role of Community Health Centers</vt:lpstr>
      <vt:lpstr>PowerPoint Presentation</vt:lpstr>
      <vt:lpstr>Community Health Center Model </vt:lpstr>
      <vt:lpstr>What is an FQHC?</vt:lpstr>
      <vt:lpstr>FQHC Key Documents</vt:lpstr>
      <vt:lpstr>Program Requirements</vt:lpstr>
      <vt:lpstr>Program Requirements</vt:lpstr>
      <vt:lpstr>Program Requirements</vt:lpstr>
      <vt:lpstr>Program Requirements</vt:lpstr>
      <vt:lpstr>Program Requirements</vt:lpstr>
      <vt:lpstr>Section 330(g) Migrant Health Center Program </vt:lpstr>
      <vt:lpstr>Section 330(h) Health Care for the Homeless Program</vt:lpstr>
      <vt:lpstr>Section 330(i) Public Housing Primary Care Program </vt:lpstr>
      <vt:lpstr>Required Services</vt:lpstr>
      <vt:lpstr> Why Become a FQHC or FQHC Look-Alike?</vt:lpstr>
      <vt:lpstr> Why Become a FQHC or FQHC Look-Alike? </vt:lpstr>
      <vt:lpstr> FQHC Look-Alike Expectations</vt:lpstr>
      <vt:lpstr>FQHCs</vt:lpstr>
      <vt:lpstr>FQHCs – Additional Benefits</vt:lpstr>
      <vt:lpstr>The Topics We’ve Covered</vt:lpstr>
      <vt:lpstr>Thank You</vt:lpstr>
    </vt:vector>
  </TitlesOfParts>
  <Company>LRRC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Community Health Centers</dc:title>
  <dc:creator>User</dc:creator>
  <cp:lastModifiedBy>Nethanel Vilensky</cp:lastModifiedBy>
  <cp:revision>5</cp:revision>
  <dcterms:created xsi:type="dcterms:W3CDTF">2011-09-27T15:57:21Z</dcterms:created>
  <dcterms:modified xsi:type="dcterms:W3CDTF">2011-10-04T12:42:28Z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TC102867159990</vt:lpwstr>
  </property>
</Properties>
</file>